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3"/>
  </p:notesMasterIdLst>
  <p:handoutMasterIdLst>
    <p:handoutMasterId r:id="rId24"/>
  </p:handoutMasterIdLst>
  <p:sldIdLst>
    <p:sldId id="256" r:id="rId5"/>
    <p:sldId id="274"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84" r:id="rId21"/>
    <p:sldId id="27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64C38"/>
    <a:srgbClr val="4F2D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6424" autoAdjust="0"/>
  </p:normalViewPr>
  <p:slideViewPr>
    <p:cSldViewPr snapToGrid="0" snapToObjects="1">
      <p:cViewPr varScale="1">
        <p:scale>
          <a:sx n="99" d="100"/>
          <a:sy n="99" d="100"/>
        </p:scale>
        <p:origin x="234" y="8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119" d="100"/>
          <a:sy n="119" d="100"/>
        </p:scale>
        <p:origin x="41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1EB8C8C-74FF-8143-A0FA-81B49547E45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E17B0A5-7825-9A42-B7F3-1301A161B0B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88D396-07A9-764B-A9F0-B1F83CB469C1}" type="datetimeFigureOut">
              <a:rPr lang="en-US" smtClean="0"/>
              <a:t>6/8/2023</a:t>
            </a:fld>
            <a:endParaRPr lang="en-US"/>
          </a:p>
        </p:txBody>
      </p:sp>
      <p:sp>
        <p:nvSpPr>
          <p:cNvPr id="4" name="Footer Placeholder 3">
            <a:extLst>
              <a:ext uri="{FF2B5EF4-FFF2-40B4-BE49-F238E27FC236}">
                <a16:creationId xmlns:a16="http://schemas.microsoft.com/office/drawing/2014/main" id="{9FD19621-9297-9644-9E11-C57E6CFEE65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D6522E3-BD32-BF41-AF3F-FA27E1B01F4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64AAAED-E5EB-0D4B-992F-05E282F61A7B}" type="slidenum">
              <a:rPr lang="en-US" smtClean="0"/>
              <a:t>‹#›</a:t>
            </a:fld>
            <a:endParaRPr lang="en-US"/>
          </a:p>
        </p:txBody>
      </p:sp>
    </p:spTree>
    <p:extLst>
      <p:ext uri="{BB962C8B-B14F-4D97-AF65-F5344CB8AC3E}">
        <p14:creationId xmlns:p14="http://schemas.microsoft.com/office/powerpoint/2010/main" val="41886170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9FEDE2-AE67-441A-9C43-4C8BD6F5637B}" type="datetimeFigureOut">
              <a:rPr lang="en-US" smtClean="0"/>
              <a:t>6/8/2023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D1B00A-6659-47AF-907C-66BF12FC7CEE}" type="slidenum">
              <a:rPr lang="en-US" smtClean="0"/>
              <a:t>‹#›</a:t>
            </a:fld>
            <a:endParaRPr lang="en-US"/>
          </a:p>
        </p:txBody>
      </p:sp>
    </p:spTree>
    <p:extLst>
      <p:ext uri="{BB962C8B-B14F-4D97-AF65-F5344CB8AC3E}">
        <p14:creationId xmlns:p14="http://schemas.microsoft.com/office/powerpoint/2010/main" val="2650872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5D80C91-402C-C345-BBD8-3AE999C2C45D}"/>
              </a:ext>
            </a:extLst>
          </p:cNvPr>
          <p:cNvPicPr>
            <a:picLocks noChangeAspect="1"/>
          </p:cNvPicPr>
          <p:nvPr userDrawn="1"/>
        </p:nvPicPr>
        <p:blipFill>
          <a:blip r:embed="rId2"/>
          <a:srcRect/>
          <a:stretch/>
        </p:blipFill>
        <p:spPr>
          <a:xfrm>
            <a:off x="-111561" y="-1"/>
            <a:ext cx="12303560" cy="6920753"/>
          </a:xfrm>
          <a:prstGeom prst="rect">
            <a:avLst/>
          </a:prstGeom>
        </p:spPr>
      </p:pic>
      <p:sp>
        <p:nvSpPr>
          <p:cNvPr id="2" name="Title 1">
            <a:extLst>
              <a:ext uri="{FF2B5EF4-FFF2-40B4-BE49-F238E27FC236}">
                <a16:creationId xmlns:a16="http://schemas.microsoft.com/office/drawing/2014/main" id="{D9ABF379-23D4-8F46-B014-F18E74EAB56A}"/>
              </a:ext>
            </a:extLst>
          </p:cNvPr>
          <p:cNvSpPr>
            <a:spLocks noGrp="1"/>
          </p:cNvSpPr>
          <p:nvPr>
            <p:ph type="ctrTitle"/>
          </p:nvPr>
        </p:nvSpPr>
        <p:spPr>
          <a:xfrm>
            <a:off x="3973321" y="2520683"/>
            <a:ext cx="6663814" cy="1369628"/>
          </a:xfrm>
        </p:spPr>
        <p:txBody>
          <a:bodyPr anchor="b">
            <a:noAutofit/>
          </a:bodyPr>
          <a:lstStyle>
            <a:lvl1pPr algn="l">
              <a:defRPr sz="4500" b="1" i="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05FBBF39-04B2-CA48-B611-B7D7ED5A84C1}"/>
              </a:ext>
            </a:extLst>
          </p:cNvPr>
          <p:cNvSpPr>
            <a:spLocks noGrp="1"/>
          </p:cNvSpPr>
          <p:nvPr>
            <p:ph type="subTitle" idx="1" hasCustomPrompt="1"/>
          </p:nvPr>
        </p:nvSpPr>
        <p:spPr>
          <a:xfrm>
            <a:off x="3973321" y="4075146"/>
            <a:ext cx="6663814" cy="438621"/>
          </a:xfrm>
        </p:spPr>
        <p:txBody>
          <a:bodyPr>
            <a:normAutofit/>
          </a:bodyPr>
          <a:lstStyle>
            <a:lvl1pPr marL="0" indent="0" algn="l">
              <a:buNone/>
              <a:defRPr sz="1600" b="1" i="0" spc="0" baseline="0">
                <a:solidFill>
                  <a:schemeClr val="bg2">
                    <a:lumMod val="75000"/>
                  </a:schemeClr>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 STYLE</a:t>
            </a:r>
          </a:p>
        </p:txBody>
      </p:sp>
      <p:pic>
        <p:nvPicPr>
          <p:cNvPr id="9" name="Picture 8">
            <a:extLst>
              <a:ext uri="{FF2B5EF4-FFF2-40B4-BE49-F238E27FC236}">
                <a16:creationId xmlns:a16="http://schemas.microsoft.com/office/drawing/2014/main" id="{54903545-E2BB-8545-A3FC-7F082E8FB243}"/>
              </a:ext>
            </a:extLst>
          </p:cNvPr>
          <p:cNvPicPr>
            <a:picLocks noChangeAspect="1"/>
          </p:cNvPicPr>
          <p:nvPr userDrawn="1"/>
        </p:nvPicPr>
        <p:blipFill>
          <a:blip r:embed="rId3"/>
          <a:stretch>
            <a:fillRect/>
          </a:stretch>
        </p:blipFill>
        <p:spPr>
          <a:xfrm>
            <a:off x="1240547" y="2520683"/>
            <a:ext cx="1795008" cy="1816634"/>
          </a:xfrm>
          <a:prstGeom prst="rect">
            <a:avLst/>
          </a:prstGeom>
        </p:spPr>
      </p:pic>
      <p:cxnSp>
        <p:nvCxnSpPr>
          <p:cNvPr id="14" name="Straight Connector 13">
            <a:extLst>
              <a:ext uri="{FF2B5EF4-FFF2-40B4-BE49-F238E27FC236}">
                <a16:creationId xmlns:a16="http://schemas.microsoft.com/office/drawing/2014/main" id="{082D27FC-0ABE-394C-B734-762CBDED703F}"/>
              </a:ext>
            </a:extLst>
          </p:cNvPr>
          <p:cNvCxnSpPr>
            <a:cxnSpLocks/>
          </p:cNvCxnSpPr>
          <p:nvPr userDrawn="1"/>
        </p:nvCxnSpPr>
        <p:spPr>
          <a:xfrm>
            <a:off x="3452351" y="2520683"/>
            <a:ext cx="0" cy="1882631"/>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5457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A08CA709-5D18-7043-BD6D-E8227716954A}"/>
              </a:ext>
            </a:extLst>
          </p:cNvPr>
          <p:cNvSpPr>
            <a:spLocks noGrp="1"/>
          </p:cNvSpPr>
          <p:nvPr>
            <p:ph type="pic" idx="1"/>
          </p:nvPr>
        </p:nvSpPr>
        <p:spPr>
          <a:xfrm>
            <a:off x="6558197" y="0"/>
            <a:ext cx="5633800" cy="586105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7" name="Slide Number Placeholder 6">
            <a:extLst>
              <a:ext uri="{FF2B5EF4-FFF2-40B4-BE49-F238E27FC236}">
                <a16:creationId xmlns:a16="http://schemas.microsoft.com/office/drawing/2014/main" id="{E3666C0F-FC19-4144-BE67-EAC6123806E1}"/>
              </a:ext>
            </a:extLst>
          </p:cNvPr>
          <p:cNvSpPr>
            <a:spLocks noGrp="1"/>
          </p:cNvSpPr>
          <p:nvPr>
            <p:ph type="sldNum" sz="quarter" idx="12"/>
          </p:nvPr>
        </p:nvSpPr>
        <p:spPr/>
        <p:txBody>
          <a:bodyPr/>
          <a:lstStyle/>
          <a:p>
            <a:fld id="{AA23EBD3-1EF8-AD4F-BAF6-F70C65CCC098}" type="slidenum">
              <a:rPr lang="en-US" smtClean="0"/>
              <a:t>‹#›</a:t>
            </a:fld>
            <a:endParaRPr lang="en-US" dirty="0"/>
          </a:p>
        </p:txBody>
      </p:sp>
      <p:sp>
        <p:nvSpPr>
          <p:cNvPr id="9" name="Title 1">
            <a:extLst>
              <a:ext uri="{FF2B5EF4-FFF2-40B4-BE49-F238E27FC236}">
                <a16:creationId xmlns:a16="http://schemas.microsoft.com/office/drawing/2014/main" id="{0FDBC9F9-7D5F-9F42-9845-C324397B18CF}"/>
              </a:ext>
            </a:extLst>
          </p:cNvPr>
          <p:cNvSpPr>
            <a:spLocks noGrp="1"/>
          </p:cNvSpPr>
          <p:nvPr>
            <p:ph type="title"/>
          </p:nvPr>
        </p:nvSpPr>
        <p:spPr>
          <a:xfrm>
            <a:off x="839788" y="457200"/>
            <a:ext cx="5256212" cy="1600200"/>
          </a:xfrm>
        </p:spPr>
        <p:txBody>
          <a:bodyPr anchor="b"/>
          <a:lstStyle>
            <a:lvl1pPr>
              <a:defRPr sz="3200"/>
            </a:lvl1pPr>
          </a:lstStyle>
          <a:p>
            <a:r>
              <a:rPr lang="en-US"/>
              <a:t>Click to edit Master title style</a:t>
            </a:r>
          </a:p>
        </p:txBody>
      </p:sp>
      <p:sp>
        <p:nvSpPr>
          <p:cNvPr id="10" name="Text Placeholder 3">
            <a:extLst>
              <a:ext uri="{FF2B5EF4-FFF2-40B4-BE49-F238E27FC236}">
                <a16:creationId xmlns:a16="http://schemas.microsoft.com/office/drawing/2014/main" id="{3BB311A8-DAEA-3042-A44E-DC8465331899}"/>
              </a:ext>
            </a:extLst>
          </p:cNvPr>
          <p:cNvSpPr>
            <a:spLocks noGrp="1"/>
          </p:cNvSpPr>
          <p:nvPr>
            <p:ph type="body" sz="half" idx="2"/>
          </p:nvPr>
        </p:nvSpPr>
        <p:spPr>
          <a:xfrm>
            <a:off x="839788" y="2559654"/>
            <a:ext cx="5256212" cy="330933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8" name="Footer Placeholder 4">
            <a:extLst>
              <a:ext uri="{FF2B5EF4-FFF2-40B4-BE49-F238E27FC236}">
                <a16:creationId xmlns:a16="http://schemas.microsoft.com/office/drawing/2014/main" id="{8EA64546-94D8-424F-9ABC-B3BDDBEC4461}"/>
              </a:ext>
            </a:extLst>
          </p:cNvPr>
          <p:cNvSpPr>
            <a:spLocks noGrp="1"/>
          </p:cNvSpPr>
          <p:nvPr>
            <p:ph type="ftr" sz="quarter" idx="3"/>
          </p:nvPr>
        </p:nvSpPr>
        <p:spPr>
          <a:xfrm>
            <a:off x="1098568" y="6368750"/>
            <a:ext cx="6623222" cy="165572"/>
          </a:xfrm>
          <a:prstGeom prst="rect">
            <a:avLst/>
          </a:prstGeom>
        </p:spPr>
        <p:txBody>
          <a:bodyPr anchor="ctr"/>
          <a:lstStyle>
            <a:lvl1pPr>
              <a:defRPr sz="1100" b="1" i="0">
                <a:latin typeface="Arial" panose="020B0604020202020204" pitchFamily="34" charset="0"/>
                <a:cs typeface="Arial" panose="020B0604020202020204" pitchFamily="34" charset="0"/>
              </a:defRPr>
            </a:lvl1pPr>
          </a:lstStyle>
          <a:p>
            <a:r>
              <a:rPr lang="en-US"/>
              <a:t>TARLETON STATE UNIVERSITY  |  TEXANS KNOW HOW.</a:t>
            </a:r>
            <a:endParaRPr lang="en-US" dirty="0">
              <a:solidFill>
                <a:schemeClr val="bg2">
                  <a:lumMod val="75000"/>
                </a:schemeClr>
              </a:solidFill>
            </a:endParaRPr>
          </a:p>
        </p:txBody>
      </p:sp>
    </p:spTree>
    <p:extLst>
      <p:ext uri="{BB962C8B-B14F-4D97-AF65-F5344CB8AC3E}">
        <p14:creationId xmlns:p14="http://schemas.microsoft.com/office/powerpoint/2010/main" val="1474664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5" name="Footer Placeholder 4">
            <a:extLst>
              <a:ext uri="{FF2B5EF4-FFF2-40B4-BE49-F238E27FC236}">
                <a16:creationId xmlns:a16="http://schemas.microsoft.com/office/drawing/2014/main" id="{43B98016-5432-4347-9E4E-61AB81453046}"/>
              </a:ext>
            </a:extLst>
          </p:cNvPr>
          <p:cNvSpPr>
            <a:spLocks noGrp="1"/>
          </p:cNvSpPr>
          <p:nvPr>
            <p:ph type="ftr" sz="quarter" idx="3"/>
          </p:nvPr>
        </p:nvSpPr>
        <p:spPr>
          <a:xfrm>
            <a:off x="1173892" y="6368750"/>
            <a:ext cx="6623222" cy="165572"/>
          </a:xfrm>
          <a:prstGeom prst="rect">
            <a:avLst/>
          </a:prstGeom>
        </p:spPr>
        <p:txBody>
          <a:bodyPr vert="horz" lIns="91440" tIns="45720" rIns="91440" bIns="45720" rtlCol="0" anchor="ctr"/>
          <a:lstStyle>
            <a:lvl1pPr algn="l">
              <a:defRPr sz="1200" b="1" i="0">
                <a:solidFill>
                  <a:srgbClr val="4F2D7F"/>
                </a:solidFill>
                <a:latin typeface="Arial" panose="020B0604020202020204" pitchFamily="34" charset="0"/>
                <a:cs typeface="Arial" panose="020B0604020202020204" pitchFamily="34" charset="0"/>
              </a:defRPr>
            </a:lvl1pPr>
          </a:lstStyle>
          <a:p>
            <a:r>
              <a:rPr lang="en-US"/>
              <a:t>TARLETON STATE UNIVERSITY  |  TEXANS KNOW HOW.</a:t>
            </a:r>
            <a:endParaRPr lang="en-US" dirty="0">
              <a:solidFill>
                <a:schemeClr val="bg1">
                  <a:lumMod val="50000"/>
                </a:schemeClr>
              </a:solidFill>
            </a:endParaRPr>
          </a:p>
        </p:txBody>
      </p:sp>
      <p:sp>
        <p:nvSpPr>
          <p:cNvPr id="18" name="Slide Number Placeholder 5">
            <a:extLst>
              <a:ext uri="{FF2B5EF4-FFF2-40B4-BE49-F238E27FC236}">
                <a16:creationId xmlns:a16="http://schemas.microsoft.com/office/drawing/2014/main" id="{23EABE00-2104-3C47-A17F-639307F62F17}"/>
              </a:ext>
            </a:extLst>
          </p:cNvPr>
          <p:cNvSpPr>
            <a:spLocks noGrp="1"/>
          </p:cNvSpPr>
          <p:nvPr>
            <p:ph type="sldNum" sz="quarter" idx="4"/>
          </p:nvPr>
        </p:nvSpPr>
        <p:spPr>
          <a:xfrm>
            <a:off x="11139149" y="6368749"/>
            <a:ext cx="673100" cy="165477"/>
          </a:xfrm>
          <a:prstGeom prst="rect">
            <a:avLst/>
          </a:prstGeom>
        </p:spPr>
        <p:txBody>
          <a:bodyPr vert="horz" lIns="91440" tIns="45720" rIns="91440" bIns="45720" rtlCol="0" anchor="ctr"/>
          <a:lstStyle>
            <a:lvl1pPr algn="r">
              <a:defRPr sz="1200" b="1" i="0">
                <a:solidFill>
                  <a:srgbClr val="4F2D7F"/>
                </a:solidFill>
                <a:latin typeface="Arial" panose="020B0604020202020204" pitchFamily="34" charset="0"/>
                <a:cs typeface="Arial" panose="020B0604020202020204" pitchFamily="34" charset="0"/>
              </a:defRPr>
            </a:lvl1pPr>
          </a:lstStyle>
          <a:p>
            <a:fld id="{AA23EBD3-1EF8-AD4F-BAF6-F70C65CCC098}" type="slidenum">
              <a:rPr lang="en-US" smtClean="0"/>
              <a:pPr/>
              <a:t>‹#›</a:t>
            </a:fld>
            <a:endParaRPr lang="en-US" dirty="0"/>
          </a:p>
        </p:txBody>
      </p:sp>
      <p:sp>
        <p:nvSpPr>
          <p:cNvPr id="7" name="Rectangle 6">
            <a:extLst>
              <a:ext uri="{FF2B5EF4-FFF2-40B4-BE49-F238E27FC236}">
                <a16:creationId xmlns:a16="http://schemas.microsoft.com/office/drawing/2014/main" id="{72F0CD01-2003-854A-BC0D-E37FB5A08D6B}"/>
              </a:ext>
            </a:extLst>
          </p:cNvPr>
          <p:cNvSpPr/>
          <p:nvPr userDrawn="1"/>
        </p:nvSpPr>
        <p:spPr>
          <a:xfrm>
            <a:off x="0" y="74950"/>
            <a:ext cx="12192000" cy="67830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FA64729B-9AC4-654D-9FD6-16D198C70CEE}"/>
              </a:ext>
            </a:extLst>
          </p:cNvPr>
          <p:cNvPicPr>
            <a:picLocks noChangeAspect="1"/>
          </p:cNvPicPr>
          <p:nvPr userDrawn="1"/>
        </p:nvPicPr>
        <p:blipFill>
          <a:blip r:embed="rId2"/>
          <a:stretch>
            <a:fillRect/>
          </a:stretch>
        </p:blipFill>
        <p:spPr>
          <a:xfrm flipV="1">
            <a:off x="0" y="0"/>
            <a:ext cx="12192000" cy="6858000"/>
          </a:xfrm>
          <a:prstGeom prst="rect">
            <a:avLst/>
          </a:prstGeom>
        </p:spPr>
      </p:pic>
      <p:sp>
        <p:nvSpPr>
          <p:cNvPr id="14" name="Picture Placeholder 2">
            <a:extLst>
              <a:ext uri="{FF2B5EF4-FFF2-40B4-BE49-F238E27FC236}">
                <a16:creationId xmlns:a16="http://schemas.microsoft.com/office/drawing/2014/main" id="{CEA0E46D-68C7-EA49-972B-4B5E0D36BC2D}"/>
              </a:ext>
            </a:extLst>
          </p:cNvPr>
          <p:cNvSpPr>
            <a:spLocks noGrp="1"/>
          </p:cNvSpPr>
          <p:nvPr>
            <p:ph type="pic" idx="10"/>
          </p:nvPr>
        </p:nvSpPr>
        <p:spPr>
          <a:xfrm>
            <a:off x="7666009" y="0"/>
            <a:ext cx="4525991"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pic>
        <p:nvPicPr>
          <p:cNvPr id="12" name="Picture 11">
            <a:extLst>
              <a:ext uri="{FF2B5EF4-FFF2-40B4-BE49-F238E27FC236}">
                <a16:creationId xmlns:a16="http://schemas.microsoft.com/office/drawing/2014/main" id="{560C8C8C-949C-BD4C-9343-3805B13C76CD}"/>
              </a:ext>
            </a:extLst>
          </p:cNvPr>
          <p:cNvPicPr>
            <a:picLocks noChangeAspect="1"/>
          </p:cNvPicPr>
          <p:nvPr userDrawn="1"/>
        </p:nvPicPr>
        <p:blipFill>
          <a:blip r:embed="rId3"/>
          <a:stretch>
            <a:fillRect/>
          </a:stretch>
        </p:blipFill>
        <p:spPr>
          <a:xfrm>
            <a:off x="1253660" y="1611083"/>
            <a:ext cx="2853645" cy="832313"/>
          </a:xfrm>
          <a:prstGeom prst="rect">
            <a:avLst/>
          </a:prstGeom>
        </p:spPr>
      </p:pic>
      <p:sp>
        <p:nvSpPr>
          <p:cNvPr id="8" name="Title 1">
            <a:extLst>
              <a:ext uri="{FF2B5EF4-FFF2-40B4-BE49-F238E27FC236}">
                <a16:creationId xmlns:a16="http://schemas.microsoft.com/office/drawing/2014/main" id="{87F8CF00-C53A-4A42-A60C-A8F071DB3035}"/>
              </a:ext>
            </a:extLst>
          </p:cNvPr>
          <p:cNvSpPr>
            <a:spLocks noGrp="1"/>
          </p:cNvSpPr>
          <p:nvPr>
            <p:ph type="ctrTitle"/>
          </p:nvPr>
        </p:nvSpPr>
        <p:spPr>
          <a:xfrm>
            <a:off x="1253734" y="2754085"/>
            <a:ext cx="6079068" cy="1878419"/>
          </a:xfrm>
        </p:spPr>
        <p:txBody>
          <a:bodyPr anchor="b">
            <a:noAutofit/>
          </a:bodyPr>
          <a:lstStyle>
            <a:lvl1pPr algn="l">
              <a:defRPr sz="4200">
                <a:solidFill>
                  <a:schemeClr val="tx1"/>
                </a:solidFill>
              </a:defRPr>
            </a:lvl1pPr>
          </a:lstStyle>
          <a:p>
            <a:r>
              <a:rPr lang="en-US" dirty="0"/>
              <a:t>Click to edit Master title style</a:t>
            </a:r>
          </a:p>
        </p:txBody>
      </p:sp>
      <p:sp>
        <p:nvSpPr>
          <p:cNvPr id="9" name="Subtitle 2">
            <a:extLst>
              <a:ext uri="{FF2B5EF4-FFF2-40B4-BE49-F238E27FC236}">
                <a16:creationId xmlns:a16="http://schemas.microsoft.com/office/drawing/2014/main" id="{C290B6A0-330D-4E4D-8ABA-4C0207E82DA5}"/>
              </a:ext>
            </a:extLst>
          </p:cNvPr>
          <p:cNvSpPr>
            <a:spLocks noGrp="1"/>
          </p:cNvSpPr>
          <p:nvPr>
            <p:ph type="subTitle" idx="1" hasCustomPrompt="1"/>
          </p:nvPr>
        </p:nvSpPr>
        <p:spPr>
          <a:xfrm>
            <a:off x="1253734" y="4792443"/>
            <a:ext cx="6079068" cy="349031"/>
          </a:xfrm>
        </p:spPr>
        <p:txBody>
          <a:bodyPr>
            <a:noAutofit/>
          </a:bodyPr>
          <a:lstStyle>
            <a:lvl1pPr marL="0" indent="0" algn="l">
              <a:lnSpc>
                <a:spcPct val="100000"/>
              </a:lnSpc>
              <a:buNone/>
              <a:defRPr sz="1600" b="1" i="0" spc="0" baseline="0">
                <a:solidFill>
                  <a:schemeClr val="bg2">
                    <a:lumMod val="75000"/>
                  </a:schemeClr>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HERE TO EDIT SUBTITLE</a:t>
            </a:r>
          </a:p>
        </p:txBody>
      </p:sp>
    </p:spTree>
    <p:extLst>
      <p:ext uri="{BB962C8B-B14F-4D97-AF65-F5344CB8AC3E}">
        <p14:creationId xmlns:p14="http://schemas.microsoft.com/office/powerpoint/2010/main" val="1423254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329A64-8A2A-B541-BFC1-DFE6F955EFDC}"/>
              </a:ext>
            </a:extLst>
          </p:cNvPr>
          <p:cNvSpPr>
            <a:spLocks noGrp="1"/>
          </p:cNvSpPr>
          <p:nvPr>
            <p:ph idx="1"/>
          </p:nvPr>
        </p:nvSpPr>
        <p:spPr>
          <a:xfrm>
            <a:off x="533093" y="1450571"/>
            <a:ext cx="10820707" cy="4384854"/>
          </a:xfrm>
        </p:spPr>
        <p:txBody>
          <a:bodyPr anchor="ctr"/>
          <a:lstStyle>
            <a:lvl1pPr>
              <a:spcAft>
                <a:spcPts val="1200"/>
              </a:spcAft>
              <a:defRPr/>
            </a:lvl1pPr>
            <a:lvl2pPr>
              <a:spcAft>
                <a:spcPts val="1200"/>
              </a:spcAft>
              <a:buClr>
                <a:schemeClr val="tx1"/>
              </a:buClr>
              <a:defRPr/>
            </a:lvl2pPr>
            <a:lvl3pPr>
              <a:spcAft>
                <a:spcPts val="1200"/>
              </a:spcAft>
              <a:buClr>
                <a:schemeClr val="tx1"/>
              </a:buClr>
              <a:defRPr/>
            </a:lvl3pPr>
            <a:lvl4pPr>
              <a:spcAft>
                <a:spcPts val="1200"/>
              </a:spcAft>
              <a:buClr>
                <a:schemeClr val="tx1"/>
              </a:buClr>
              <a:defRPr/>
            </a:lvl4pPr>
            <a:lvl5pPr>
              <a:spcAft>
                <a:spcPts val="1200"/>
              </a:spcAft>
              <a:buClr>
                <a:schemeClr val="tx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AD4DB8A6-84F7-A643-AF30-65E2586B0201}"/>
              </a:ext>
            </a:extLst>
          </p:cNvPr>
          <p:cNvSpPr>
            <a:spLocks noGrp="1"/>
          </p:cNvSpPr>
          <p:nvPr>
            <p:ph type="sldNum" sz="quarter" idx="12"/>
          </p:nvPr>
        </p:nvSpPr>
        <p:spPr/>
        <p:txBody>
          <a:bodyPr/>
          <a:lstStyle/>
          <a:p>
            <a:fld id="{AA23EBD3-1EF8-AD4F-BAF6-F70C65CCC098}" type="slidenum">
              <a:rPr lang="en-US" smtClean="0"/>
              <a:t>‹#›</a:t>
            </a:fld>
            <a:endParaRPr lang="en-US" dirty="0"/>
          </a:p>
        </p:txBody>
      </p:sp>
      <p:sp>
        <p:nvSpPr>
          <p:cNvPr id="9" name="Title Placeholder 1">
            <a:extLst>
              <a:ext uri="{FF2B5EF4-FFF2-40B4-BE49-F238E27FC236}">
                <a16:creationId xmlns:a16="http://schemas.microsoft.com/office/drawing/2014/main" id="{6FD6EC29-9A23-0D4A-BE61-703D0922AA03}"/>
              </a:ext>
            </a:extLst>
          </p:cNvPr>
          <p:cNvSpPr>
            <a:spLocks noGrp="1"/>
          </p:cNvSpPr>
          <p:nvPr>
            <p:ph type="title"/>
          </p:nvPr>
        </p:nvSpPr>
        <p:spPr>
          <a:xfrm>
            <a:off x="533094" y="464610"/>
            <a:ext cx="10515600" cy="629464"/>
          </a:xfrm>
          <a:prstGeom prst="rect">
            <a:avLst/>
          </a:prstGeom>
        </p:spPr>
        <p:txBody>
          <a:bodyPr vert="horz" lIns="91440" tIns="45720" rIns="91440" bIns="45720" rtlCol="0" anchor="ctr">
            <a:normAutofit/>
          </a:bodyPr>
          <a:lstStyle/>
          <a:p>
            <a:r>
              <a:rPr lang="en-US" dirty="0"/>
              <a:t>Click to edit Master title style</a:t>
            </a:r>
          </a:p>
        </p:txBody>
      </p:sp>
      <p:sp>
        <p:nvSpPr>
          <p:cNvPr id="11" name="Footer Placeholder 4">
            <a:extLst>
              <a:ext uri="{FF2B5EF4-FFF2-40B4-BE49-F238E27FC236}">
                <a16:creationId xmlns:a16="http://schemas.microsoft.com/office/drawing/2014/main" id="{8B492F05-B125-6F4E-9A69-D7959FC23A1B}"/>
              </a:ext>
            </a:extLst>
          </p:cNvPr>
          <p:cNvSpPr>
            <a:spLocks noGrp="1"/>
          </p:cNvSpPr>
          <p:nvPr>
            <p:ph type="ftr" sz="quarter" idx="3"/>
          </p:nvPr>
        </p:nvSpPr>
        <p:spPr>
          <a:xfrm>
            <a:off x="1098568" y="6368750"/>
            <a:ext cx="6623222" cy="165572"/>
          </a:xfrm>
          <a:prstGeom prst="rect">
            <a:avLst/>
          </a:prstGeom>
        </p:spPr>
        <p:txBody>
          <a:bodyPr anchor="ctr"/>
          <a:lstStyle>
            <a:lvl1pPr>
              <a:defRPr sz="1100" b="1" i="0">
                <a:latin typeface="Arial" panose="020B0604020202020204" pitchFamily="34" charset="0"/>
                <a:cs typeface="Arial" panose="020B0604020202020204" pitchFamily="34" charset="0"/>
              </a:defRPr>
            </a:lvl1pPr>
          </a:lstStyle>
          <a:p>
            <a:r>
              <a:rPr lang="en-US"/>
              <a:t>TARLETON STATE UNIVERSITY  |  TEXANS KNOW HOW.</a:t>
            </a:r>
            <a:endParaRPr lang="en-US" dirty="0">
              <a:solidFill>
                <a:schemeClr val="bg2">
                  <a:lumMod val="75000"/>
                </a:schemeClr>
              </a:solidFill>
            </a:endParaRPr>
          </a:p>
        </p:txBody>
      </p:sp>
    </p:spTree>
    <p:extLst>
      <p:ext uri="{BB962C8B-B14F-4D97-AF65-F5344CB8AC3E}">
        <p14:creationId xmlns:p14="http://schemas.microsoft.com/office/powerpoint/2010/main" val="3811175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53EC0-B75A-3C42-8697-409F45A2DD9E}"/>
              </a:ext>
            </a:extLst>
          </p:cNvPr>
          <p:cNvSpPr>
            <a:spLocks noGrp="1"/>
          </p:cNvSpPr>
          <p:nvPr>
            <p:ph type="title"/>
          </p:nvPr>
        </p:nvSpPr>
        <p:spPr>
          <a:xfrm>
            <a:off x="831850" y="1116614"/>
            <a:ext cx="10515600" cy="2852737"/>
          </a:xfrm>
        </p:spPr>
        <p:txBody>
          <a:bodyPr anchor="b">
            <a:normAutofit/>
          </a:bodyPr>
          <a:lstStyle>
            <a:lvl1pPr>
              <a:defRPr sz="5500">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460E61E0-1345-BA46-8A07-B127CAB8359E}"/>
              </a:ext>
            </a:extLst>
          </p:cNvPr>
          <p:cNvSpPr>
            <a:spLocks noGrp="1"/>
          </p:cNvSpPr>
          <p:nvPr>
            <p:ph type="body" idx="1"/>
          </p:nvPr>
        </p:nvSpPr>
        <p:spPr>
          <a:xfrm>
            <a:off x="831850" y="4125829"/>
            <a:ext cx="10515600" cy="584527"/>
          </a:xfrm>
        </p:spPr>
        <p:txBody>
          <a:bodyPr/>
          <a:lstStyle>
            <a:lvl1pPr marL="0" indent="0">
              <a:buNone/>
              <a:defRPr sz="2400" b="1" cap="all" baseline="0">
                <a:solidFill>
                  <a:schemeClr val="bg2">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6" name="Slide Number Placeholder 5">
            <a:extLst>
              <a:ext uri="{FF2B5EF4-FFF2-40B4-BE49-F238E27FC236}">
                <a16:creationId xmlns:a16="http://schemas.microsoft.com/office/drawing/2014/main" id="{D2DAEB16-9681-444A-B220-096CEAF149A1}"/>
              </a:ext>
            </a:extLst>
          </p:cNvPr>
          <p:cNvSpPr>
            <a:spLocks noGrp="1"/>
          </p:cNvSpPr>
          <p:nvPr>
            <p:ph type="sldNum" sz="quarter" idx="12"/>
          </p:nvPr>
        </p:nvSpPr>
        <p:spPr/>
        <p:txBody>
          <a:bodyPr/>
          <a:lstStyle/>
          <a:p>
            <a:fld id="{AA23EBD3-1EF8-AD4F-BAF6-F70C65CCC098}" type="slidenum">
              <a:rPr lang="en-US" smtClean="0"/>
              <a:t>‹#›</a:t>
            </a:fld>
            <a:endParaRPr lang="en-US" dirty="0"/>
          </a:p>
        </p:txBody>
      </p:sp>
      <p:sp>
        <p:nvSpPr>
          <p:cNvPr id="11" name="Footer Placeholder 4">
            <a:extLst>
              <a:ext uri="{FF2B5EF4-FFF2-40B4-BE49-F238E27FC236}">
                <a16:creationId xmlns:a16="http://schemas.microsoft.com/office/drawing/2014/main" id="{1FA04B4A-1586-CF4D-B09F-4C427A90C84C}"/>
              </a:ext>
            </a:extLst>
          </p:cNvPr>
          <p:cNvSpPr>
            <a:spLocks noGrp="1"/>
          </p:cNvSpPr>
          <p:nvPr>
            <p:ph type="ftr" sz="quarter" idx="3"/>
          </p:nvPr>
        </p:nvSpPr>
        <p:spPr>
          <a:xfrm>
            <a:off x="1098568" y="6368750"/>
            <a:ext cx="6623222" cy="165572"/>
          </a:xfrm>
          <a:prstGeom prst="rect">
            <a:avLst/>
          </a:prstGeom>
        </p:spPr>
        <p:txBody>
          <a:bodyPr anchor="ctr"/>
          <a:lstStyle>
            <a:lvl1pPr>
              <a:defRPr sz="1100" b="1" i="0">
                <a:latin typeface="Arial" panose="020B0604020202020204" pitchFamily="34" charset="0"/>
                <a:cs typeface="Arial" panose="020B0604020202020204" pitchFamily="34" charset="0"/>
              </a:defRPr>
            </a:lvl1pPr>
          </a:lstStyle>
          <a:p>
            <a:r>
              <a:rPr lang="en-US"/>
              <a:t>TARLETON STATE UNIVERSITY  |  TEXANS KNOW HOW.</a:t>
            </a:r>
            <a:endParaRPr lang="en-US" dirty="0">
              <a:solidFill>
                <a:schemeClr val="bg2">
                  <a:lumMod val="75000"/>
                </a:schemeClr>
              </a:solidFill>
            </a:endParaRPr>
          </a:p>
        </p:txBody>
      </p:sp>
    </p:spTree>
    <p:extLst>
      <p:ext uri="{BB962C8B-B14F-4D97-AF65-F5344CB8AC3E}">
        <p14:creationId xmlns:p14="http://schemas.microsoft.com/office/powerpoint/2010/main" val="2493591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B4D18B-FBD5-0448-9D63-982BB1258C31}"/>
              </a:ext>
            </a:extLst>
          </p:cNvPr>
          <p:cNvSpPr>
            <a:spLocks noGrp="1"/>
          </p:cNvSpPr>
          <p:nvPr>
            <p:ph sz="half" idx="1"/>
          </p:nvPr>
        </p:nvSpPr>
        <p:spPr>
          <a:xfrm>
            <a:off x="838200" y="1035845"/>
            <a:ext cx="4969476" cy="488279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49BBA41A-24D9-B844-9865-477590D23511}"/>
              </a:ext>
            </a:extLst>
          </p:cNvPr>
          <p:cNvSpPr>
            <a:spLocks noGrp="1"/>
          </p:cNvSpPr>
          <p:nvPr>
            <p:ph sz="half" idx="2"/>
          </p:nvPr>
        </p:nvSpPr>
        <p:spPr>
          <a:xfrm>
            <a:off x="6384324" y="1035845"/>
            <a:ext cx="4969476" cy="488279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DB22B45B-2494-834B-B876-DE3D5531330A}"/>
              </a:ext>
            </a:extLst>
          </p:cNvPr>
          <p:cNvSpPr>
            <a:spLocks noGrp="1"/>
          </p:cNvSpPr>
          <p:nvPr>
            <p:ph type="sldNum" sz="quarter" idx="12"/>
          </p:nvPr>
        </p:nvSpPr>
        <p:spPr/>
        <p:txBody>
          <a:bodyPr/>
          <a:lstStyle/>
          <a:p>
            <a:fld id="{AA23EBD3-1EF8-AD4F-BAF6-F70C65CCC098}" type="slidenum">
              <a:rPr lang="en-US" smtClean="0"/>
              <a:t>‹#›</a:t>
            </a:fld>
            <a:endParaRPr lang="en-US" dirty="0"/>
          </a:p>
        </p:txBody>
      </p:sp>
      <p:cxnSp>
        <p:nvCxnSpPr>
          <p:cNvPr id="11" name="Straight Connector 10">
            <a:extLst>
              <a:ext uri="{FF2B5EF4-FFF2-40B4-BE49-F238E27FC236}">
                <a16:creationId xmlns:a16="http://schemas.microsoft.com/office/drawing/2014/main" id="{D8F1AA71-061C-E04F-8907-EAD50EB0CDB2}"/>
              </a:ext>
            </a:extLst>
          </p:cNvPr>
          <p:cNvCxnSpPr>
            <a:cxnSpLocks/>
          </p:cNvCxnSpPr>
          <p:nvPr userDrawn="1"/>
        </p:nvCxnSpPr>
        <p:spPr>
          <a:xfrm>
            <a:off x="6096000" y="1035805"/>
            <a:ext cx="0" cy="4883231"/>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95FF665A-D800-F449-96DE-CFB576C680AA}"/>
              </a:ext>
            </a:extLst>
          </p:cNvPr>
          <p:cNvSpPr>
            <a:spLocks noGrp="1"/>
          </p:cNvSpPr>
          <p:nvPr>
            <p:ph type="title"/>
          </p:nvPr>
        </p:nvSpPr>
        <p:spPr>
          <a:xfrm>
            <a:off x="838200" y="376036"/>
            <a:ext cx="10515600" cy="468781"/>
          </a:xfrm>
        </p:spPr>
        <p:txBody>
          <a:bodyPr/>
          <a:lstStyle/>
          <a:p>
            <a:r>
              <a:rPr lang="en-US" dirty="0"/>
              <a:t>Click to edit Master title style</a:t>
            </a:r>
          </a:p>
        </p:txBody>
      </p:sp>
      <p:sp>
        <p:nvSpPr>
          <p:cNvPr id="14" name="Footer Placeholder 4">
            <a:extLst>
              <a:ext uri="{FF2B5EF4-FFF2-40B4-BE49-F238E27FC236}">
                <a16:creationId xmlns:a16="http://schemas.microsoft.com/office/drawing/2014/main" id="{344D1533-9155-1C4A-954E-DAE904447018}"/>
              </a:ext>
            </a:extLst>
          </p:cNvPr>
          <p:cNvSpPr>
            <a:spLocks noGrp="1"/>
          </p:cNvSpPr>
          <p:nvPr>
            <p:ph type="ftr" sz="quarter" idx="3"/>
          </p:nvPr>
        </p:nvSpPr>
        <p:spPr>
          <a:xfrm>
            <a:off x="1098568" y="6368750"/>
            <a:ext cx="6623222" cy="165572"/>
          </a:xfrm>
          <a:prstGeom prst="rect">
            <a:avLst/>
          </a:prstGeom>
        </p:spPr>
        <p:txBody>
          <a:bodyPr anchor="ctr"/>
          <a:lstStyle>
            <a:lvl1pPr>
              <a:defRPr sz="1100" b="1" i="0">
                <a:latin typeface="Arial" panose="020B0604020202020204" pitchFamily="34" charset="0"/>
                <a:cs typeface="Arial" panose="020B0604020202020204" pitchFamily="34" charset="0"/>
              </a:defRPr>
            </a:lvl1pPr>
          </a:lstStyle>
          <a:p>
            <a:r>
              <a:rPr lang="en-US"/>
              <a:t>TARLETON STATE UNIVERSITY  |  TEXANS KNOW HOW.</a:t>
            </a:r>
            <a:endParaRPr lang="en-US" dirty="0">
              <a:solidFill>
                <a:schemeClr val="bg2">
                  <a:lumMod val="75000"/>
                </a:schemeClr>
              </a:solidFill>
            </a:endParaRPr>
          </a:p>
        </p:txBody>
      </p:sp>
    </p:spTree>
    <p:extLst>
      <p:ext uri="{BB962C8B-B14F-4D97-AF65-F5344CB8AC3E}">
        <p14:creationId xmlns:p14="http://schemas.microsoft.com/office/powerpoint/2010/main" val="4220420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DB88BCC-12DA-1646-97F5-31DE965AA0FE}"/>
              </a:ext>
            </a:extLst>
          </p:cNvPr>
          <p:cNvSpPr>
            <a:spLocks noGrp="1"/>
          </p:cNvSpPr>
          <p:nvPr>
            <p:ph type="body" idx="1"/>
          </p:nvPr>
        </p:nvSpPr>
        <p:spPr>
          <a:xfrm>
            <a:off x="839789" y="1039273"/>
            <a:ext cx="5062624" cy="559786"/>
          </a:xfrm>
        </p:spPr>
        <p:txBody>
          <a:bodyPr anchor="b">
            <a:noAutofit/>
          </a:bodyPr>
          <a:lstStyle>
            <a:lvl1pPr marL="0" indent="0" algn="l">
              <a:buNone/>
              <a:defRPr sz="2000" b="1" cap="all" baseline="0">
                <a:solidFill>
                  <a:schemeClr val="bg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AD1E175-9515-D147-BD39-CD7688F6166F}"/>
              </a:ext>
            </a:extLst>
          </p:cNvPr>
          <p:cNvSpPr>
            <a:spLocks noGrp="1"/>
          </p:cNvSpPr>
          <p:nvPr>
            <p:ph sz="half" idx="2"/>
          </p:nvPr>
        </p:nvSpPr>
        <p:spPr>
          <a:xfrm>
            <a:off x="839789" y="1793515"/>
            <a:ext cx="5062624" cy="408579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38DFB8E-D116-6A49-950D-8A2216F201E4}"/>
              </a:ext>
            </a:extLst>
          </p:cNvPr>
          <p:cNvSpPr>
            <a:spLocks noGrp="1"/>
          </p:cNvSpPr>
          <p:nvPr>
            <p:ph type="body" sz="quarter" idx="3"/>
          </p:nvPr>
        </p:nvSpPr>
        <p:spPr>
          <a:xfrm>
            <a:off x="6289588" y="1039273"/>
            <a:ext cx="5065800" cy="559786"/>
          </a:xfrm>
        </p:spPr>
        <p:txBody>
          <a:bodyPr anchor="b">
            <a:normAutofit/>
          </a:bodyPr>
          <a:lstStyle>
            <a:lvl1pPr marL="0" indent="0" algn="l">
              <a:buNone/>
              <a:defRPr sz="2000" b="1" cap="all" baseline="0">
                <a:solidFill>
                  <a:schemeClr val="bg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948F8C2-37F6-B34E-AD58-7E1EB0F576F7}"/>
              </a:ext>
            </a:extLst>
          </p:cNvPr>
          <p:cNvSpPr>
            <a:spLocks noGrp="1"/>
          </p:cNvSpPr>
          <p:nvPr>
            <p:ph sz="quarter" idx="4"/>
          </p:nvPr>
        </p:nvSpPr>
        <p:spPr>
          <a:xfrm>
            <a:off x="6289588" y="1793515"/>
            <a:ext cx="5065799" cy="408579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a:extLst>
              <a:ext uri="{FF2B5EF4-FFF2-40B4-BE49-F238E27FC236}">
                <a16:creationId xmlns:a16="http://schemas.microsoft.com/office/drawing/2014/main" id="{5EC785BA-BD62-CC44-B92D-CE498B6E665A}"/>
              </a:ext>
            </a:extLst>
          </p:cNvPr>
          <p:cNvSpPr>
            <a:spLocks noGrp="1"/>
          </p:cNvSpPr>
          <p:nvPr>
            <p:ph type="sldNum" sz="quarter" idx="12"/>
          </p:nvPr>
        </p:nvSpPr>
        <p:spPr/>
        <p:txBody>
          <a:bodyPr/>
          <a:lstStyle/>
          <a:p>
            <a:fld id="{AA23EBD3-1EF8-AD4F-BAF6-F70C65CCC098}" type="slidenum">
              <a:rPr lang="en-US" smtClean="0"/>
              <a:t>‹#›</a:t>
            </a:fld>
            <a:endParaRPr lang="en-US" dirty="0"/>
          </a:p>
        </p:txBody>
      </p:sp>
      <p:cxnSp>
        <p:nvCxnSpPr>
          <p:cNvPr id="13" name="Straight Connector 12">
            <a:extLst>
              <a:ext uri="{FF2B5EF4-FFF2-40B4-BE49-F238E27FC236}">
                <a16:creationId xmlns:a16="http://schemas.microsoft.com/office/drawing/2014/main" id="{85C907F2-1402-D445-8427-6A8453296D46}"/>
              </a:ext>
            </a:extLst>
          </p:cNvPr>
          <p:cNvCxnSpPr>
            <a:cxnSpLocks/>
          </p:cNvCxnSpPr>
          <p:nvPr userDrawn="1"/>
        </p:nvCxnSpPr>
        <p:spPr>
          <a:xfrm>
            <a:off x="6096000" y="1039273"/>
            <a:ext cx="0" cy="4995614"/>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4" name="Title 1">
            <a:extLst>
              <a:ext uri="{FF2B5EF4-FFF2-40B4-BE49-F238E27FC236}">
                <a16:creationId xmlns:a16="http://schemas.microsoft.com/office/drawing/2014/main" id="{01E4046D-70AE-7548-BD7B-AC8B63AA4976}"/>
              </a:ext>
            </a:extLst>
          </p:cNvPr>
          <p:cNvSpPr>
            <a:spLocks noGrp="1"/>
          </p:cNvSpPr>
          <p:nvPr>
            <p:ph type="title"/>
          </p:nvPr>
        </p:nvSpPr>
        <p:spPr>
          <a:xfrm>
            <a:off x="838200" y="376036"/>
            <a:ext cx="10515600" cy="468781"/>
          </a:xfrm>
        </p:spPr>
        <p:txBody>
          <a:bodyPr/>
          <a:lstStyle/>
          <a:p>
            <a:r>
              <a:rPr lang="en-US" dirty="0"/>
              <a:t>Click to edit Master title style</a:t>
            </a:r>
          </a:p>
        </p:txBody>
      </p:sp>
      <p:sp>
        <p:nvSpPr>
          <p:cNvPr id="17" name="Footer Placeholder 4">
            <a:extLst>
              <a:ext uri="{FF2B5EF4-FFF2-40B4-BE49-F238E27FC236}">
                <a16:creationId xmlns:a16="http://schemas.microsoft.com/office/drawing/2014/main" id="{1447FDBD-B1AF-0D47-A586-23BC38E77B70}"/>
              </a:ext>
            </a:extLst>
          </p:cNvPr>
          <p:cNvSpPr>
            <a:spLocks noGrp="1"/>
          </p:cNvSpPr>
          <p:nvPr>
            <p:ph type="ftr" sz="quarter" idx="13"/>
          </p:nvPr>
        </p:nvSpPr>
        <p:spPr>
          <a:xfrm>
            <a:off x="1098568" y="6368750"/>
            <a:ext cx="6623222" cy="165572"/>
          </a:xfrm>
          <a:prstGeom prst="rect">
            <a:avLst/>
          </a:prstGeom>
        </p:spPr>
        <p:txBody>
          <a:bodyPr anchor="ctr"/>
          <a:lstStyle>
            <a:lvl1pPr>
              <a:defRPr sz="1100" b="1" i="0">
                <a:latin typeface="Arial" panose="020B0604020202020204" pitchFamily="34" charset="0"/>
                <a:cs typeface="Arial" panose="020B0604020202020204" pitchFamily="34" charset="0"/>
              </a:defRPr>
            </a:lvl1pPr>
          </a:lstStyle>
          <a:p>
            <a:r>
              <a:rPr lang="en-US"/>
              <a:t>TARLETON STATE UNIVERSITY  |  TEXANS KNOW HOW.</a:t>
            </a:r>
            <a:endParaRPr lang="en-US" dirty="0">
              <a:solidFill>
                <a:schemeClr val="bg2">
                  <a:lumMod val="75000"/>
                </a:schemeClr>
              </a:solidFill>
            </a:endParaRPr>
          </a:p>
        </p:txBody>
      </p:sp>
    </p:spTree>
    <p:extLst>
      <p:ext uri="{BB962C8B-B14F-4D97-AF65-F5344CB8AC3E}">
        <p14:creationId xmlns:p14="http://schemas.microsoft.com/office/powerpoint/2010/main" val="3631062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76F2F4B-6468-5A4C-9FF4-526B824CFEFA}"/>
              </a:ext>
            </a:extLst>
          </p:cNvPr>
          <p:cNvSpPr>
            <a:spLocks noGrp="1"/>
          </p:cNvSpPr>
          <p:nvPr>
            <p:ph type="sldNum" sz="quarter" idx="12"/>
          </p:nvPr>
        </p:nvSpPr>
        <p:spPr/>
        <p:txBody>
          <a:bodyPr/>
          <a:lstStyle/>
          <a:p>
            <a:fld id="{AA23EBD3-1EF8-AD4F-BAF6-F70C65CCC098}" type="slidenum">
              <a:rPr lang="en-US" smtClean="0"/>
              <a:t>‹#›</a:t>
            </a:fld>
            <a:endParaRPr lang="en-US" dirty="0"/>
          </a:p>
        </p:txBody>
      </p:sp>
      <p:sp>
        <p:nvSpPr>
          <p:cNvPr id="7" name="Title 1">
            <a:extLst>
              <a:ext uri="{FF2B5EF4-FFF2-40B4-BE49-F238E27FC236}">
                <a16:creationId xmlns:a16="http://schemas.microsoft.com/office/drawing/2014/main" id="{7A45C41A-82A9-E643-BBA6-E0E2F777C515}"/>
              </a:ext>
            </a:extLst>
          </p:cNvPr>
          <p:cNvSpPr>
            <a:spLocks noGrp="1"/>
          </p:cNvSpPr>
          <p:nvPr>
            <p:ph type="title"/>
          </p:nvPr>
        </p:nvSpPr>
        <p:spPr>
          <a:xfrm>
            <a:off x="838200" y="376036"/>
            <a:ext cx="10515600" cy="468781"/>
          </a:xfrm>
        </p:spPr>
        <p:txBody>
          <a:bodyPr/>
          <a:lstStyle/>
          <a:p>
            <a:r>
              <a:rPr lang="en-US" dirty="0"/>
              <a:t>Click to edit Master title style</a:t>
            </a:r>
          </a:p>
        </p:txBody>
      </p:sp>
      <p:sp>
        <p:nvSpPr>
          <p:cNvPr id="6" name="Footer Placeholder 4">
            <a:extLst>
              <a:ext uri="{FF2B5EF4-FFF2-40B4-BE49-F238E27FC236}">
                <a16:creationId xmlns:a16="http://schemas.microsoft.com/office/drawing/2014/main" id="{EE557BCE-662C-E24B-986D-AABFD07929C7}"/>
              </a:ext>
            </a:extLst>
          </p:cNvPr>
          <p:cNvSpPr>
            <a:spLocks noGrp="1"/>
          </p:cNvSpPr>
          <p:nvPr>
            <p:ph type="ftr" sz="quarter" idx="3"/>
          </p:nvPr>
        </p:nvSpPr>
        <p:spPr>
          <a:xfrm>
            <a:off x="1098568" y="6368750"/>
            <a:ext cx="6623222" cy="165572"/>
          </a:xfrm>
          <a:prstGeom prst="rect">
            <a:avLst/>
          </a:prstGeom>
        </p:spPr>
        <p:txBody>
          <a:bodyPr anchor="ctr"/>
          <a:lstStyle>
            <a:lvl1pPr>
              <a:defRPr sz="1100" b="1" i="0">
                <a:latin typeface="Arial" panose="020B0604020202020204" pitchFamily="34" charset="0"/>
                <a:cs typeface="Arial" panose="020B0604020202020204" pitchFamily="34" charset="0"/>
              </a:defRPr>
            </a:lvl1pPr>
          </a:lstStyle>
          <a:p>
            <a:r>
              <a:rPr lang="en-US"/>
              <a:t>TARLETON STATE UNIVERSITY  |  TEXANS KNOW HOW.</a:t>
            </a:r>
            <a:endParaRPr lang="en-US" dirty="0">
              <a:solidFill>
                <a:schemeClr val="bg2">
                  <a:lumMod val="75000"/>
                </a:schemeClr>
              </a:solidFill>
            </a:endParaRPr>
          </a:p>
        </p:txBody>
      </p:sp>
    </p:spTree>
    <p:extLst>
      <p:ext uri="{BB962C8B-B14F-4D97-AF65-F5344CB8AC3E}">
        <p14:creationId xmlns:p14="http://schemas.microsoft.com/office/powerpoint/2010/main" val="483834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AE03BDE-6FC3-E646-B72D-8CA6F29BD5AF}"/>
              </a:ext>
            </a:extLst>
          </p:cNvPr>
          <p:cNvSpPr>
            <a:spLocks noGrp="1"/>
          </p:cNvSpPr>
          <p:nvPr>
            <p:ph type="sldNum" sz="quarter" idx="12"/>
          </p:nvPr>
        </p:nvSpPr>
        <p:spPr/>
        <p:txBody>
          <a:bodyPr/>
          <a:lstStyle/>
          <a:p>
            <a:fld id="{AA23EBD3-1EF8-AD4F-BAF6-F70C65CCC098}" type="slidenum">
              <a:rPr lang="en-US" smtClean="0"/>
              <a:t>‹#›</a:t>
            </a:fld>
            <a:endParaRPr lang="en-US" dirty="0"/>
          </a:p>
        </p:txBody>
      </p:sp>
      <p:sp>
        <p:nvSpPr>
          <p:cNvPr id="5" name="Footer Placeholder 4">
            <a:extLst>
              <a:ext uri="{FF2B5EF4-FFF2-40B4-BE49-F238E27FC236}">
                <a16:creationId xmlns:a16="http://schemas.microsoft.com/office/drawing/2014/main" id="{1ED9ACBC-72AC-0449-9601-146A4B5C35C5}"/>
              </a:ext>
            </a:extLst>
          </p:cNvPr>
          <p:cNvSpPr>
            <a:spLocks noGrp="1"/>
          </p:cNvSpPr>
          <p:nvPr>
            <p:ph type="ftr" sz="quarter" idx="3"/>
          </p:nvPr>
        </p:nvSpPr>
        <p:spPr>
          <a:xfrm>
            <a:off x="1098568" y="6368750"/>
            <a:ext cx="6623222" cy="165572"/>
          </a:xfrm>
          <a:prstGeom prst="rect">
            <a:avLst/>
          </a:prstGeom>
        </p:spPr>
        <p:txBody>
          <a:bodyPr anchor="ctr"/>
          <a:lstStyle>
            <a:lvl1pPr>
              <a:defRPr sz="1100" b="1" i="0">
                <a:latin typeface="Arial" panose="020B0604020202020204" pitchFamily="34" charset="0"/>
                <a:cs typeface="Arial" panose="020B0604020202020204" pitchFamily="34" charset="0"/>
              </a:defRPr>
            </a:lvl1pPr>
          </a:lstStyle>
          <a:p>
            <a:r>
              <a:rPr lang="en-US"/>
              <a:t>TARLETON STATE UNIVERSITY  |  TEXANS KNOW HOW.</a:t>
            </a:r>
            <a:endParaRPr lang="en-US" dirty="0">
              <a:solidFill>
                <a:schemeClr val="bg2">
                  <a:lumMod val="75000"/>
                </a:schemeClr>
              </a:solidFill>
            </a:endParaRPr>
          </a:p>
        </p:txBody>
      </p:sp>
    </p:spTree>
    <p:extLst>
      <p:ext uri="{BB962C8B-B14F-4D97-AF65-F5344CB8AC3E}">
        <p14:creationId xmlns:p14="http://schemas.microsoft.com/office/powerpoint/2010/main" val="3497418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7801B-6523-5242-931D-79811C0396FC}"/>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357721AD-FCBD-384F-AD9C-6DCCDF10EA14}"/>
              </a:ext>
            </a:extLst>
          </p:cNvPr>
          <p:cNvSpPr>
            <a:spLocks noGrp="1"/>
          </p:cNvSpPr>
          <p:nvPr>
            <p:ph idx="1"/>
          </p:nvPr>
        </p:nvSpPr>
        <p:spPr>
          <a:xfrm>
            <a:off x="5183188" y="457201"/>
            <a:ext cx="6172200" cy="5403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7BE47C42-6243-C441-8C68-72816B9F729D}"/>
              </a:ext>
            </a:extLst>
          </p:cNvPr>
          <p:cNvSpPr>
            <a:spLocks noGrp="1"/>
          </p:cNvSpPr>
          <p:nvPr>
            <p:ph type="body" sz="half" idx="2"/>
          </p:nvPr>
        </p:nvSpPr>
        <p:spPr>
          <a:xfrm>
            <a:off x="839788" y="2559654"/>
            <a:ext cx="3932237" cy="330933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7" name="Slide Number Placeholder 6">
            <a:extLst>
              <a:ext uri="{FF2B5EF4-FFF2-40B4-BE49-F238E27FC236}">
                <a16:creationId xmlns:a16="http://schemas.microsoft.com/office/drawing/2014/main" id="{E47C9AD0-D661-3542-88EB-91CE12BD18F4}"/>
              </a:ext>
            </a:extLst>
          </p:cNvPr>
          <p:cNvSpPr>
            <a:spLocks noGrp="1"/>
          </p:cNvSpPr>
          <p:nvPr>
            <p:ph type="sldNum" sz="quarter" idx="12"/>
          </p:nvPr>
        </p:nvSpPr>
        <p:spPr/>
        <p:txBody>
          <a:bodyPr/>
          <a:lstStyle/>
          <a:p>
            <a:fld id="{AA23EBD3-1EF8-AD4F-BAF6-F70C65CCC098}" type="slidenum">
              <a:rPr lang="en-US" smtClean="0"/>
              <a:t>‹#›</a:t>
            </a:fld>
            <a:endParaRPr lang="en-US" dirty="0"/>
          </a:p>
        </p:txBody>
      </p:sp>
      <p:cxnSp>
        <p:nvCxnSpPr>
          <p:cNvPr id="10" name="Straight Connector 9">
            <a:extLst>
              <a:ext uri="{FF2B5EF4-FFF2-40B4-BE49-F238E27FC236}">
                <a16:creationId xmlns:a16="http://schemas.microsoft.com/office/drawing/2014/main" id="{E4F5D5ED-C5CD-844A-A47D-4B5E039B5B22}"/>
              </a:ext>
            </a:extLst>
          </p:cNvPr>
          <p:cNvCxnSpPr>
            <a:cxnSpLocks/>
          </p:cNvCxnSpPr>
          <p:nvPr userDrawn="1"/>
        </p:nvCxnSpPr>
        <p:spPr>
          <a:xfrm>
            <a:off x="4983892" y="457200"/>
            <a:ext cx="0" cy="5411788"/>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9" name="Footer Placeholder 4">
            <a:extLst>
              <a:ext uri="{FF2B5EF4-FFF2-40B4-BE49-F238E27FC236}">
                <a16:creationId xmlns:a16="http://schemas.microsoft.com/office/drawing/2014/main" id="{BE275B44-741A-F54E-A023-C94BA21903C0}"/>
              </a:ext>
            </a:extLst>
          </p:cNvPr>
          <p:cNvSpPr>
            <a:spLocks noGrp="1"/>
          </p:cNvSpPr>
          <p:nvPr>
            <p:ph type="ftr" sz="quarter" idx="3"/>
          </p:nvPr>
        </p:nvSpPr>
        <p:spPr>
          <a:xfrm>
            <a:off x="1098568" y="6368750"/>
            <a:ext cx="6623222" cy="165572"/>
          </a:xfrm>
          <a:prstGeom prst="rect">
            <a:avLst/>
          </a:prstGeom>
        </p:spPr>
        <p:txBody>
          <a:bodyPr anchor="ctr"/>
          <a:lstStyle>
            <a:lvl1pPr>
              <a:defRPr sz="1100" b="1" i="0">
                <a:latin typeface="Arial" panose="020B0604020202020204" pitchFamily="34" charset="0"/>
                <a:cs typeface="Arial" panose="020B0604020202020204" pitchFamily="34" charset="0"/>
              </a:defRPr>
            </a:lvl1pPr>
          </a:lstStyle>
          <a:p>
            <a:r>
              <a:rPr lang="en-US"/>
              <a:t>TARLETON STATE UNIVERSITY  |  TEXANS KNOW HOW.</a:t>
            </a:r>
            <a:endParaRPr lang="en-US" dirty="0">
              <a:solidFill>
                <a:schemeClr val="bg2">
                  <a:lumMod val="75000"/>
                </a:schemeClr>
              </a:solidFill>
            </a:endParaRPr>
          </a:p>
        </p:txBody>
      </p:sp>
    </p:spTree>
    <p:extLst>
      <p:ext uri="{BB962C8B-B14F-4D97-AF65-F5344CB8AC3E}">
        <p14:creationId xmlns:p14="http://schemas.microsoft.com/office/powerpoint/2010/main" val="4059977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0" name="Picture 29">
            <a:extLst>
              <a:ext uri="{FF2B5EF4-FFF2-40B4-BE49-F238E27FC236}">
                <a16:creationId xmlns:a16="http://schemas.microsoft.com/office/drawing/2014/main" id="{E51902BA-82A0-FD47-B32D-87EBFE782BAA}"/>
              </a:ext>
            </a:extLst>
          </p:cNvPr>
          <p:cNvPicPr>
            <a:picLocks noChangeAspect="1"/>
          </p:cNvPicPr>
          <p:nvPr userDrawn="1"/>
        </p:nvPicPr>
        <p:blipFill>
          <a:blip r:embed="rId12"/>
          <a:stretch>
            <a:fillRect/>
          </a:stretch>
        </p:blipFill>
        <p:spPr>
          <a:xfrm flipV="1">
            <a:off x="0" y="0"/>
            <a:ext cx="12192000" cy="6858000"/>
          </a:xfrm>
          <a:prstGeom prst="rect">
            <a:avLst/>
          </a:prstGeom>
        </p:spPr>
      </p:pic>
      <p:sp>
        <p:nvSpPr>
          <p:cNvPr id="2" name="Title Placeholder 1">
            <a:extLst>
              <a:ext uri="{FF2B5EF4-FFF2-40B4-BE49-F238E27FC236}">
                <a16:creationId xmlns:a16="http://schemas.microsoft.com/office/drawing/2014/main" id="{2E23F78B-B218-934F-94AF-97E7512C6FEA}"/>
              </a:ext>
            </a:extLst>
          </p:cNvPr>
          <p:cNvSpPr>
            <a:spLocks noGrp="1"/>
          </p:cNvSpPr>
          <p:nvPr>
            <p:ph type="title"/>
          </p:nvPr>
        </p:nvSpPr>
        <p:spPr>
          <a:xfrm>
            <a:off x="533094" y="346483"/>
            <a:ext cx="10515600" cy="62946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42AD657B-AF82-E541-8539-ABA2C0D478BF}"/>
              </a:ext>
            </a:extLst>
          </p:cNvPr>
          <p:cNvSpPr>
            <a:spLocks noGrp="1"/>
          </p:cNvSpPr>
          <p:nvPr>
            <p:ph type="body" idx="1"/>
          </p:nvPr>
        </p:nvSpPr>
        <p:spPr>
          <a:xfrm>
            <a:off x="533094" y="1242397"/>
            <a:ext cx="10515600" cy="4441712"/>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8F1B65B7-8FE5-C14C-912F-BEE1D07C5227}"/>
              </a:ext>
            </a:extLst>
          </p:cNvPr>
          <p:cNvSpPr>
            <a:spLocks noGrp="1"/>
          </p:cNvSpPr>
          <p:nvPr>
            <p:ph type="sldNum" sz="quarter" idx="4"/>
          </p:nvPr>
        </p:nvSpPr>
        <p:spPr>
          <a:xfrm>
            <a:off x="533093" y="6368750"/>
            <a:ext cx="448763" cy="165554"/>
          </a:xfrm>
          <a:prstGeom prst="rect">
            <a:avLst/>
          </a:prstGeom>
        </p:spPr>
        <p:txBody>
          <a:bodyPr vert="horz" lIns="91440" tIns="45720" rIns="91440" bIns="45720" rtlCol="0" anchor="ctr"/>
          <a:lstStyle>
            <a:lvl1pPr algn="l">
              <a:defRPr sz="1200" b="1" i="0">
                <a:solidFill>
                  <a:srgbClr val="4F2D7F"/>
                </a:solidFill>
                <a:latin typeface="Arial" panose="020B0604020202020204" pitchFamily="34" charset="0"/>
                <a:cs typeface="Arial" panose="020B0604020202020204" pitchFamily="34" charset="0"/>
              </a:defRPr>
            </a:lvl1pPr>
          </a:lstStyle>
          <a:p>
            <a:fld id="{AA23EBD3-1EF8-AD4F-BAF6-F70C65CCC098}" type="slidenum">
              <a:rPr lang="en-US" smtClean="0"/>
              <a:pPr/>
              <a:t>‹#›</a:t>
            </a:fld>
            <a:endParaRPr lang="en-US" dirty="0"/>
          </a:p>
        </p:txBody>
      </p:sp>
      <p:cxnSp>
        <p:nvCxnSpPr>
          <p:cNvPr id="8" name="Straight Connector 7">
            <a:extLst>
              <a:ext uri="{FF2B5EF4-FFF2-40B4-BE49-F238E27FC236}">
                <a16:creationId xmlns:a16="http://schemas.microsoft.com/office/drawing/2014/main" id="{C9F854DD-D131-AB42-8FEC-09677D60F659}"/>
              </a:ext>
            </a:extLst>
          </p:cNvPr>
          <p:cNvCxnSpPr>
            <a:cxnSpLocks/>
          </p:cNvCxnSpPr>
          <p:nvPr userDrawn="1"/>
        </p:nvCxnSpPr>
        <p:spPr>
          <a:xfrm>
            <a:off x="533094" y="6220426"/>
            <a:ext cx="10485014" cy="0"/>
          </a:xfrm>
          <a:prstGeom prst="line">
            <a:avLst/>
          </a:prstGeom>
          <a:ln w="25400">
            <a:solidFill>
              <a:srgbClr val="4F2D7F"/>
            </a:solidFill>
          </a:ln>
        </p:spPr>
        <p:style>
          <a:lnRef idx="1">
            <a:schemeClr val="accent1"/>
          </a:lnRef>
          <a:fillRef idx="0">
            <a:schemeClr val="accent1"/>
          </a:fillRef>
          <a:effectRef idx="0">
            <a:schemeClr val="accent1"/>
          </a:effectRef>
          <a:fontRef idx="minor">
            <a:schemeClr val="tx1"/>
          </a:fontRef>
        </p:style>
      </p:cxnSp>
      <p:pic>
        <p:nvPicPr>
          <p:cNvPr id="23" name="Picture 22">
            <a:extLst>
              <a:ext uri="{FF2B5EF4-FFF2-40B4-BE49-F238E27FC236}">
                <a16:creationId xmlns:a16="http://schemas.microsoft.com/office/drawing/2014/main" id="{9423FF5B-01A8-3A48-B18D-DED54008B606}"/>
              </a:ext>
            </a:extLst>
          </p:cNvPr>
          <p:cNvPicPr>
            <a:picLocks noChangeAspect="1"/>
          </p:cNvPicPr>
          <p:nvPr userDrawn="1"/>
        </p:nvPicPr>
        <p:blipFill>
          <a:blip r:embed="rId13"/>
          <a:stretch>
            <a:fillRect/>
          </a:stretch>
        </p:blipFill>
        <p:spPr>
          <a:xfrm>
            <a:off x="11048694" y="5802400"/>
            <a:ext cx="844329" cy="836051"/>
          </a:xfrm>
          <a:prstGeom prst="rect">
            <a:avLst/>
          </a:prstGeom>
        </p:spPr>
      </p:pic>
      <p:sp>
        <p:nvSpPr>
          <p:cNvPr id="31" name="Footer Placeholder 4">
            <a:extLst>
              <a:ext uri="{FF2B5EF4-FFF2-40B4-BE49-F238E27FC236}">
                <a16:creationId xmlns:a16="http://schemas.microsoft.com/office/drawing/2014/main" id="{70D0D6D5-E8A7-5A43-9CDF-95B887C784E8}"/>
              </a:ext>
            </a:extLst>
          </p:cNvPr>
          <p:cNvSpPr>
            <a:spLocks noGrp="1"/>
          </p:cNvSpPr>
          <p:nvPr>
            <p:ph type="ftr" sz="quarter" idx="3"/>
          </p:nvPr>
        </p:nvSpPr>
        <p:spPr>
          <a:xfrm>
            <a:off x="1098568" y="6368750"/>
            <a:ext cx="6623222" cy="165572"/>
          </a:xfrm>
          <a:prstGeom prst="rect">
            <a:avLst/>
          </a:prstGeom>
        </p:spPr>
        <p:txBody>
          <a:bodyPr anchor="ctr"/>
          <a:lstStyle>
            <a:lvl1pPr>
              <a:defRPr sz="1100" b="1" i="0">
                <a:latin typeface="Arial" panose="020B0604020202020204" pitchFamily="34" charset="0"/>
                <a:cs typeface="Arial" panose="020B0604020202020204" pitchFamily="34" charset="0"/>
              </a:defRPr>
            </a:lvl1pPr>
          </a:lstStyle>
          <a:p>
            <a:r>
              <a:rPr lang="en-US"/>
              <a:t>TARLETON STATE UNIVERSITY  |  TEXANS KNOW HOW.</a:t>
            </a:r>
            <a:endParaRPr lang="en-US" dirty="0">
              <a:solidFill>
                <a:schemeClr val="bg2">
                  <a:lumMod val="75000"/>
                </a:schemeClr>
              </a:solidFill>
            </a:endParaRPr>
          </a:p>
        </p:txBody>
      </p:sp>
    </p:spTree>
    <p:extLst>
      <p:ext uri="{BB962C8B-B14F-4D97-AF65-F5344CB8AC3E}">
        <p14:creationId xmlns:p14="http://schemas.microsoft.com/office/powerpoint/2010/main" val="2103136499"/>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hdr="0" dt="0"/>
  <p:txStyles>
    <p:titleStyle>
      <a:lvl1pPr algn="l" defTabSz="914400" rtl="0" eaLnBrk="1" latinLnBrk="0" hangingPunct="1">
        <a:lnSpc>
          <a:spcPct val="90000"/>
        </a:lnSpc>
        <a:spcBef>
          <a:spcPct val="0"/>
        </a:spcBef>
        <a:buNone/>
        <a:defRPr sz="3200" b="1" i="0" kern="1200" cap="all" spc="120" baseline="0">
          <a:solidFill>
            <a:srgbClr val="4F2D7F"/>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0000"/>
        </a:lnSpc>
        <a:spcBef>
          <a:spcPts val="1000"/>
        </a:spcBef>
        <a:spcAft>
          <a:spcPts val="2400"/>
        </a:spcAft>
        <a:buFont typeface="Arial" panose="020B0604020202020204" pitchFamily="34" charset="0"/>
        <a:buChar char="•"/>
        <a:defRPr sz="2200" b="0" i="0" kern="1200">
          <a:solidFill>
            <a:srgbClr val="4F2D7F"/>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spcAft>
          <a:spcPts val="2400"/>
        </a:spcAft>
        <a:buFont typeface="Arial" panose="020B0604020202020204" pitchFamily="34" charset="0"/>
        <a:buChar char="•"/>
        <a:defRPr sz="2000" b="0" i="0" kern="1200">
          <a:solidFill>
            <a:schemeClr val="bg1">
              <a:lumMod val="2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spcAft>
          <a:spcPts val="2400"/>
        </a:spcAft>
        <a:buFont typeface="Arial" panose="020B0604020202020204" pitchFamily="34" charset="0"/>
        <a:buChar char="•"/>
        <a:defRPr sz="1800" b="0" i="0" kern="1200">
          <a:solidFill>
            <a:schemeClr val="bg1">
              <a:lumMod val="50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spcAft>
          <a:spcPts val="2400"/>
        </a:spcAft>
        <a:buFont typeface="Arial" panose="020B0604020202020204" pitchFamily="34" charset="0"/>
        <a:buChar char="•"/>
        <a:defRPr sz="1600" b="0" i="0" kern="1200">
          <a:solidFill>
            <a:schemeClr val="bg1">
              <a:lumMod val="50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500"/>
        </a:spcBef>
        <a:spcAft>
          <a:spcPts val="2400"/>
        </a:spcAft>
        <a:buFont typeface="Arial" panose="020B0604020202020204" pitchFamily="34" charset="0"/>
        <a:buChar char="•"/>
        <a:defRPr sz="1600" b="0" i="0" kern="1200">
          <a:solidFill>
            <a:schemeClr val="bg1">
              <a:lumMod val="50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tarleton.edu/eps/tep/apply-now.html"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http://www.tarleton.edu/eps/tep/certifications.html"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www.tarleton.edu/eps/resources/gpa-calculator.html" TargetMode="External"/><Relationship Id="rId2" Type="http://schemas.openxmlformats.org/officeDocument/2006/relationships/hyperlink" Target="mailto:amusick@tarleton.edu"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s://www.tarleton.edu/eps/tep/probation.html"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eb.tarleton.edu/eps/resources/" TargetMode="External"/><Relationship Id="rId1" Type="http://schemas.openxmlformats.org/officeDocument/2006/relationships/slideLayout" Target="../slideLayouts/slideLayout10.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hyperlink" Target="https://web.tarleton.edu/eps/wp-content/uploads/sites/225/2022/08/secondary-application.pptx" TargetMode="External"/><Relationship Id="rId2" Type="http://schemas.openxmlformats.org/officeDocument/2006/relationships/hyperlink" Target="https://web.tarleton.edu/eps/wp-content/uploads/sites/225/2022/08/elementary-application.pptx" TargetMode="External"/><Relationship Id="rId1" Type="http://schemas.openxmlformats.org/officeDocument/2006/relationships/slideLayout" Target="../slideLayouts/slideLayout3.xml"/><Relationship Id="rId4" Type="http://schemas.openxmlformats.org/officeDocument/2006/relationships/hyperlink" Target="mailto:amusick@tarleton.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tarleton.edu/eps/people.html" TargetMode="External"/><Relationship Id="rId7" Type="http://schemas.openxmlformats.org/officeDocument/2006/relationships/hyperlink" Target="mailto:strong@tarleton.edu" TargetMode="External"/><Relationship Id="rId2" Type="http://schemas.openxmlformats.org/officeDocument/2006/relationships/hyperlink" Target="http://map.tarleton.edu/map/?id=302&amp;mrkIid=71014#!m/71014" TargetMode="External"/><Relationship Id="rId1" Type="http://schemas.openxmlformats.org/officeDocument/2006/relationships/slideLayout" Target="../slideLayouts/slideLayout3.xml"/><Relationship Id="rId6" Type="http://schemas.openxmlformats.org/officeDocument/2006/relationships/hyperlink" Target="mailto:clanier@tarleton.edu" TargetMode="External"/><Relationship Id="rId5" Type="http://schemas.openxmlformats.org/officeDocument/2006/relationships/hyperlink" Target="mailto:amusick@tarleton.edu" TargetMode="External"/><Relationship Id="rId4" Type="http://schemas.openxmlformats.org/officeDocument/2006/relationships/hyperlink" Target="mailto:jjones1@tarleton.ed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facebook.com/TarletonEPS" TargetMode="External"/><Relationship Id="rId2" Type="http://schemas.openxmlformats.org/officeDocument/2006/relationships/hyperlink" Target="https://www.tarleton.edu/eps/" TargetMode="External"/><Relationship Id="rId1" Type="http://schemas.openxmlformats.org/officeDocument/2006/relationships/slideLayout" Target="../slideLayouts/slideLayout10.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tea.texas.gov/Texas_Educators/Investigations/National_Criminal_History_Checks-FAQs/"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tea.texas.gov/Texas_Educators/Investigations/Preliminary_Criminal_History_Evaluation-FAQs/"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www.tarleton.edu/eps/tep/apply-now.html"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AF61A-45D3-B24A-9660-55C9E05C8E1C}"/>
              </a:ext>
            </a:extLst>
          </p:cNvPr>
          <p:cNvSpPr>
            <a:spLocks noGrp="1"/>
          </p:cNvSpPr>
          <p:nvPr>
            <p:ph type="ctrTitle"/>
          </p:nvPr>
        </p:nvSpPr>
        <p:spPr>
          <a:xfrm>
            <a:off x="3973320" y="2520683"/>
            <a:ext cx="7248861" cy="1369628"/>
          </a:xfrm>
        </p:spPr>
        <p:txBody>
          <a:bodyPr/>
          <a:lstStyle/>
          <a:p>
            <a:pPr algn="ctr"/>
            <a:r>
              <a:rPr lang="en-US" sz="4800" dirty="0"/>
              <a:t>Teacher Education Program</a:t>
            </a:r>
            <a:endParaRPr lang="en-US" dirty="0"/>
          </a:p>
        </p:txBody>
      </p:sp>
      <p:sp>
        <p:nvSpPr>
          <p:cNvPr id="3" name="Subtitle 2">
            <a:extLst>
              <a:ext uri="{FF2B5EF4-FFF2-40B4-BE49-F238E27FC236}">
                <a16:creationId xmlns:a16="http://schemas.microsoft.com/office/drawing/2014/main" id="{3239EA67-6F13-8446-A0C7-0D79EE45AD24}"/>
              </a:ext>
            </a:extLst>
          </p:cNvPr>
          <p:cNvSpPr>
            <a:spLocks noGrp="1"/>
          </p:cNvSpPr>
          <p:nvPr>
            <p:ph type="subTitle" idx="1"/>
          </p:nvPr>
        </p:nvSpPr>
        <p:spPr>
          <a:xfrm>
            <a:off x="3973320" y="4075146"/>
            <a:ext cx="7248861" cy="438621"/>
          </a:xfrm>
        </p:spPr>
        <p:txBody>
          <a:bodyPr>
            <a:normAutofit/>
          </a:bodyPr>
          <a:lstStyle/>
          <a:p>
            <a:pPr marL="0" marR="0" lvl="0" indent="0" algn="ctr" defTabSz="914400" rtl="0" eaLnBrk="1" fontAlgn="auto" latinLnBrk="0" hangingPunct="1">
              <a:lnSpc>
                <a:spcPct val="100000"/>
              </a:lnSpc>
              <a:spcBef>
                <a:spcPts val="1000"/>
              </a:spcBef>
              <a:spcAft>
                <a:spcPts val="2400"/>
              </a:spcAft>
              <a:buClrTx/>
              <a:buSzTx/>
              <a:buFont typeface="Arial" panose="020B0604020202020204" pitchFamily="34" charset="0"/>
              <a:buNone/>
              <a:tabLst/>
              <a:defRPr/>
            </a:pPr>
            <a:r>
              <a:rPr lang="en-US" sz="1600" b="1" i="0" kern="1200" spc="0" baseline="0" dirty="0">
                <a:solidFill>
                  <a:schemeClr val="bg2">
                    <a:lumMod val="75000"/>
                  </a:schemeClr>
                </a:solidFill>
                <a:effectLst/>
                <a:latin typeface="Arial" panose="020B0604020202020204" pitchFamily="34" charset="0"/>
                <a:ea typeface="+mn-ea"/>
                <a:cs typeface="Arial" panose="020B0604020202020204" pitchFamily="34" charset="0"/>
              </a:rPr>
              <a:t>Program Overview and Admission Requirements </a:t>
            </a:r>
            <a:r>
              <a:rPr lang="en-US" sz="800" b="1" i="0" kern="1200" spc="0" baseline="0" dirty="0">
                <a:solidFill>
                  <a:schemeClr val="bg2">
                    <a:lumMod val="75000"/>
                  </a:schemeClr>
                </a:solidFill>
                <a:effectLst/>
                <a:latin typeface="Arial" panose="020B0604020202020204" pitchFamily="34" charset="0"/>
                <a:ea typeface="+mn-ea"/>
                <a:cs typeface="Arial" panose="020B0604020202020204" pitchFamily="34" charset="0"/>
              </a:rPr>
              <a:t>SUM 23</a:t>
            </a:r>
            <a:endParaRPr lang="en-US" sz="800" dirty="0">
              <a:effectLst/>
            </a:endParaRPr>
          </a:p>
        </p:txBody>
      </p:sp>
    </p:spTree>
    <p:extLst>
      <p:ext uri="{BB962C8B-B14F-4D97-AF65-F5344CB8AC3E}">
        <p14:creationId xmlns:p14="http://schemas.microsoft.com/office/powerpoint/2010/main" val="2509082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81E7F78-B3FB-4843-8765-8846A9118F4E}"/>
              </a:ext>
            </a:extLst>
          </p:cNvPr>
          <p:cNvSpPr>
            <a:spLocks noGrp="1"/>
          </p:cNvSpPr>
          <p:nvPr>
            <p:ph idx="1"/>
          </p:nvPr>
        </p:nvSpPr>
        <p:spPr/>
        <p:txBody>
          <a:bodyPr>
            <a:normAutofit lnSpcReduction="10000"/>
          </a:bodyPr>
          <a:lstStyle/>
          <a:p>
            <a:pPr marL="0" indent="0">
              <a:buNone/>
            </a:pPr>
            <a:r>
              <a:rPr lang="en-US" dirty="0"/>
              <a:t>The following requirements apply to all students applying for admission into the TEP.</a:t>
            </a:r>
          </a:p>
          <a:p>
            <a:r>
              <a:rPr lang="en-US" dirty="0"/>
              <a:t>Requirements must be completed by the </a:t>
            </a:r>
            <a:r>
              <a:rPr lang="en-US" b="1" dirty="0"/>
              <a:t>end</a:t>
            </a:r>
            <a:r>
              <a:rPr lang="en-US" dirty="0"/>
              <a:t> of the application semester, but the applications must be submitted by each due date (Feb 15, July 1, or Oct 15).  See </a:t>
            </a:r>
            <a:r>
              <a:rPr lang="en-US" dirty="0">
                <a:hlinkClick r:id="rId2"/>
              </a:rPr>
              <a:t>Apply Now! </a:t>
            </a:r>
            <a:r>
              <a:rPr lang="en-US" dirty="0"/>
              <a:t>section for exact dates. </a:t>
            </a:r>
          </a:p>
          <a:p>
            <a:r>
              <a:rPr lang="en-US" dirty="0"/>
              <a:t>Waiting until you have met the requirement is not an excuse for submitting an application late.</a:t>
            </a:r>
          </a:p>
          <a:p>
            <a:r>
              <a:rPr lang="en-US" dirty="0"/>
              <a:t>There may be additional requirements that are department specific. </a:t>
            </a:r>
          </a:p>
          <a:p>
            <a:r>
              <a:rPr lang="en-US" dirty="0"/>
              <a:t>If you are denied admission into the Teacher Education Program, you will need to reapply with a new application by the next due date. You will have to pay an additional application fee.</a:t>
            </a:r>
          </a:p>
        </p:txBody>
      </p:sp>
      <p:sp>
        <p:nvSpPr>
          <p:cNvPr id="3" name="Slide Number Placeholder 2">
            <a:extLst>
              <a:ext uri="{FF2B5EF4-FFF2-40B4-BE49-F238E27FC236}">
                <a16:creationId xmlns:a16="http://schemas.microsoft.com/office/drawing/2014/main" id="{E03E4781-31FE-47CC-B66F-3DCA448D9265}"/>
              </a:ext>
            </a:extLst>
          </p:cNvPr>
          <p:cNvSpPr>
            <a:spLocks noGrp="1"/>
          </p:cNvSpPr>
          <p:nvPr>
            <p:ph type="sldNum" sz="quarter" idx="12"/>
          </p:nvPr>
        </p:nvSpPr>
        <p:spPr/>
        <p:txBody>
          <a:bodyPr/>
          <a:lstStyle/>
          <a:p>
            <a:fld id="{AA23EBD3-1EF8-AD4F-BAF6-F70C65CCC098}" type="slidenum">
              <a:rPr lang="en-US" smtClean="0"/>
              <a:t>10</a:t>
            </a:fld>
            <a:endParaRPr lang="en-US" dirty="0"/>
          </a:p>
        </p:txBody>
      </p:sp>
      <p:sp>
        <p:nvSpPr>
          <p:cNvPr id="4" name="Title 3">
            <a:extLst>
              <a:ext uri="{FF2B5EF4-FFF2-40B4-BE49-F238E27FC236}">
                <a16:creationId xmlns:a16="http://schemas.microsoft.com/office/drawing/2014/main" id="{B75773FE-11A1-459C-BB90-ABCC5E0DD053}"/>
              </a:ext>
            </a:extLst>
          </p:cNvPr>
          <p:cNvSpPr>
            <a:spLocks noGrp="1"/>
          </p:cNvSpPr>
          <p:nvPr>
            <p:ph type="title"/>
          </p:nvPr>
        </p:nvSpPr>
        <p:spPr/>
        <p:txBody>
          <a:bodyPr/>
          <a:lstStyle/>
          <a:p>
            <a:r>
              <a:rPr lang="en-US" dirty="0"/>
              <a:t>Requirements for Admission</a:t>
            </a:r>
          </a:p>
        </p:txBody>
      </p:sp>
      <p:sp>
        <p:nvSpPr>
          <p:cNvPr id="5" name="Footer Placeholder 4">
            <a:extLst>
              <a:ext uri="{FF2B5EF4-FFF2-40B4-BE49-F238E27FC236}">
                <a16:creationId xmlns:a16="http://schemas.microsoft.com/office/drawing/2014/main" id="{BDC3FAF1-7F92-449D-BEEE-04DC629D2D33}"/>
              </a:ext>
            </a:extLst>
          </p:cNvPr>
          <p:cNvSpPr>
            <a:spLocks noGrp="1"/>
          </p:cNvSpPr>
          <p:nvPr>
            <p:ph type="ftr" sz="quarter" idx="3"/>
          </p:nvPr>
        </p:nvSpPr>
        <p:spPr/>
        <p:txBody>
          <a:bodyPr/>
          <a:lstStyle/>
          <a:p>
            <a:r>
              <a:rPr lang="en-US"/>
              <a:t>TARLETON STATE UNIVERSITY  |  TEXANS KNOW HOW.</a:t>
            </a:r>
            <a:endParaRPr lang="en-US" dirty="0">
              <a:solidFill>
                <a:schemeClr val="bg2">
                  <a:lumMod val="75000"/>
                </a:schemeClr>
              </a:solidFill>
            </a:endParaRPr>
          </a:p>
        </p:txBody>
      </p:sp>
    </p:spTree>
    <p:extLst>
      <p:ext uri="{BB962C8B-B14F-4D97-AF65-F5344CB8AC3E}">
        <p14:creationId xmlns:p14="http://schemas.microsoft.com/office/powerpoint/2010/main" val="2997483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AA8CC11-B2AD-44DE-A0A1-7B0721100C13}"/>
              </a:ext>
            </a:extLst>
          </p:cNvPr>
          <p:cNvSpPr>
            <a:spLocks noGrp="1"/>
          </p:cNvSpPr>
          <p:nvPr>
            <p:ph idx="1"/>
          </p:nvPr>
        </p:nvSpPr>
        <p:spPr>
          <a:xfrm>
            <a:off x="533093" y="323678"/>
            <a:ext cx="10820707" cy="5772322"/>
          </a:xfrm>
        </p:spPr>
        <p:txBody>
          <a:bodyPr>
            <a:normAutofit fontScale="92500"/>
          </a:bodyPr>
          <a:lstStyle/>
          <a:p>
            <a:pPr marL="285750" indent="-285750">
              <a:lnSpc>
                <a:spcPct val="150000"/>
              </a:lnSpc>
              <a:spcBef>
                <a:spcPts val="0"/>
              </a:spcBef>
              <a:spcAft>
                <a:spcPts val="0"/>
              </a:spcAft>
            </a:pPr>
            <a:r>
              <a:rPr lang="en-US" dirty="0"/>
              <a:t>$35 non-refundable application fee (applied to your account about 1 week after deadline)</a:t>
            </a:r>
          </a:p>
          <a:p>
            <a:pPr marL="285750" indent="-285750">
              <a:lnSpc>
                <a:spcPct val="150000"/>
              </a:lnSpc>
              <a:spcBef>
                <a:spcPts val="0"/>
              </a:spcBef>
              <a:spcAft>
                <a:spcPts val="0"/>
              </a:spcAft>
            </a:pPr>
            <a:r>
              <a:rPr lang="en-US" dirty="0"/>
              <a:t>3 ENGL courses with a C or better </a:t>
            </a:r>
          </a:p>
          <a:p>
            <a:pPr marL="285750" indent="-285750">
              <a:lnSpc>
                <a:spcPct val="150000"/>
              </a:lnSpc>
              <a:spcBef>
                <a:spcPts val="0"/>
              </a:spcBef>
              <a:spcAft>
                <a:spcPts val="0"/>
              </a:spcAft>
            </a:pPr>
            <a:r>
              <a:rPr lang="en-US" dirty="0"/>
              <a:t>PSYC 3303 or 2308 or CHFS 3300 with a C or better</a:t>
            </a:r>
          </a:p>
          <a:p>
            <a:pPr marL="285750" indent="-285750">
              <a:lnSpc>
                <a:spcPct val="150000"/>
              </a:lnSpc>
              <a:spcBef>
                <a:spcPts val="0"/>
              </a:spcBef>
              <a:spcAft>
                <a:spcPts val="0"/>
              </a:spcAft>
            </a:pPr>
            <a:r>
              <a:rPr lang="en-US" dirty="0"/>
              <a:t>EDUC 3320/3321 with a C or better</a:t>
            </a:r>
          </a:p>
          <a:p>
            <a:pPr marL="285750" indent="-285750">
              <a:lnSpc>
                <a:spcPct val="150000"/>
              </a:lnSpc>
              <a:spcBef>
                <a:spcPts val="0"/>
              </a:spcBef>
              <a:spcAft>
                <a:spcPts val="0"/>
              </a:spcAft>
            </a:pPr>
            <a:r>
              <a:rPr lang="en-US" dirty="0"/>
              <a:t>Completion of at least 12 hours in Certification Area; 15 hours if Math or Science</a:t>
            </a:r>
          </a:p>
          <a:p>
            <a:pPr marL="285750" indent="-285750">
              <a:lnSpc>
                <a:spcPct val="150000"/>
              </a:lnSpc>
              <a:spcBef>
                <a:spcPts val="0"/>
              </a:spcBef>
              <a:spcAft>
                <a:spcPts val="0"/>
              </a:spcAft>
            </a:pPr>
            <a:r>
              <a:rPr lang="en-US" dirty="0"/>
              <a:t>No grade lower than C in your Certification Area block(s) or in Education blocks</a:t>
            </a:r>
          </a:p>
          <a:p>
            <a:pPr marL="285750" indent="-285750">
              <a:lnSpc>
                <a:spcPct val="150000"/>
              </a:lnSpc>
              <a:spcBef>
                <a:spcPts val="0"/>
              </a:spcBef>
              <a:spcAft>
                <a:spcPts val="0"/>
              </a:spcAft>
            </a:pPr>
            <a:r>
              <a:rPr lang="en-US" dirty="0"/>
              <a:t>GPA of at least 2.75 in each Certification Area Block(s), Education Block, and overall on all coursework on Certificate Plan</a:t>
            </a:r>
          </a:p>
          <a:p>
            <a:pPr marL="285750" indent="-285750">
              <a:lnSpc>
                <a:spcPct val="150000"/>
              </a:lnSpc>
              <a:spcBef>
                <a:spcPts val="0"/>
              </a:spcBef>
              <a:spcAft>
                <a:spcPts val="0"/>
              </a:spcAft>
            </a:pPr>
            <a:r>
              <a:rPr lang="en-US" dirty="0"/>
              <a:t>GPA of at least 2.75 at the end of semester overall on transcript or on last 60 hours  (see GPA calculators slide for more information)</a:t>
            </a:r>
          </a:p>
          <a:p>
            <a:pPr marL="285750" indent="-285750">
              <a:lnSpc>
                <a:spcPct val="150000"/>
              </a:lnSpc>
              <a:spcBef>
                <a:spcPts val="0"/>
              </a:spcBef>
              <a:spcAft>
                <a:spcPts val="0"/>
              </a:spcAft>
            </a:pPr>
            <a:r>
              <a:rPr lang="en-US" dirty="0"/>
              <a:t>All students must pass a departmental screening</a:t>
            </a:r>
            <a:endParaRPr lang="en-US" sz="2000" dirty="0"/>
          </a:p>
          <a:p>
            <a:pPr marL="285750" indent="-285750">
              <a:lnSpc>
                <a:spcPct val="150000"/>
              </a:lnSpc>
              <a:spcBef>
                <a:spcPts val="0"/>
              </a:spcBef>
              <a:spcAft>
                <a:spcPts val="0"/>
              </a:spcAft>
            </a:pPr>
            <a:r>
              <a:rPr lang="en-US" dirty="0"/>
              <a:t>$35 ASEP Technology Fee when </a:t>
            </a:r>
            <a:r>
              <a:rPr lang="en-US" b="1" dirty="0"/>
              <a:t>admitted</a:t>
            </a:r>
          </a:p>
        </p:txBody>
      </p:sp>
      <p:sp>
        <p:nvSpPr>
          <p:cNvPr id="3" name="Slide Number Placeholder 2">
            <a:extLst>
              <a:ext uri="{FF2B5EF4-FFF2-40B4-BE49-F238E27FC236}">
                <a16:creationId xmlns:a16="http://schemas.microsoft.com/office/drawing/2014/main" id="{68EF652C-2817-4406-AE4C-29CBB7D9054D}"/>
              </a:ext>
            </a:extLst>
          </p:cNvPr>
          <p:cNvSpPr>
            <a:spLocks noGrp="1"/>
          </p:cNvSpPr>
          <p:nvPr>
            <p:ph type="sldNum" sz="quarter" idx="12"/>
          </p:nvPr>
        </p:nvSpPr>
        <p:spPr/>
        <p:txBody>
          <a:bodyPr/>
          <a:lstStyle/>
          <a:p>
            <a:fld id="{AA23EBD3-1EF8-AD4F-BAF6-F70C65CCC098}" type="slidenum">
              <a:rPr lang="en-US" smtClean="0"/>
              <a:t>11</a:t>
            </a:fld>
            <a:endParaRPr lang="en-US" dirty="0"/>
          </a:p>
        </p:txBody>
      </p:sp>
      <p:sp>
        <p:nvSpPr>
          <p:cNvPr id="5" name="Footer Placeholder 4">
            <a:extLst>
              <a:ext uri="{FF2B5EF4-FFF2-40B4-BE49-F238E27FC236}">
                <a16:creationId xmlns:a16="http://schemas.microsoft.com/office/drawing/2014/main" id="{74395D10-61D9-48DC-B866-CCC305FC1655}"/>
              </a:ext>
            </a:extLst>
          </p:cNvPr>
          <p:cNvSpPr>
            <a:spLocks noGrp="1"/>
          </p:cNvSpPr>
          <p:nvPr>
            <p:ph type="ftr" sz="quarter" idx="3"/>
          </p:nvPr>
        </p:nvSpPr>
        <p:spPr/>
        <p:txBody>
          <a:bodyPr/>
          <a:lstStyle/>
          <a:p>
            <a:r>
              <a:rPr lang="en-US"/>
              <a:t>TARLETON STATE UNIVERSITY  |  TEXANS KNOW HOW.</a:t>
            </a:r>
            <a:endParaRPr lang="en-US" dirty="0">
              <a:solidFill>
                <a:schemeClr val="bg2">
                  <a:lumMod val="75000"/>
                </a:schemeClr>
              </a:solidFill>
            </a:endParaRPr>
          </a:p>
        </p:txBody>
      </p:sp>
    </p:spTree>
    <p:extLst>
      <p:ext uri="{BB962C8B-B14F-4D97-AF65-F5344CB8AC3E}">
        <p14:creationId xmlns:p14="http://schemas.microsoft.com/office/powerpoint/2010/main" val="4008155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9157458-6206-42D9-8955-E9401D67DFDC}"/>
              </a:ext>
            </a:extLst>
          </p:cNvPr>
          <p:cNvSpPr>
            <a:spLocks noGrp="1"/>
          </p:cNvSpPr>
          <p:nvPr>
            <p:ph idx="1"/>
          </p:nvPr>
        </p:nvSpPr>
        <p:spPr/>
        <p:txBody>
          <a:bodyPr>
            <a:normAutofit fontScale="92500" lnSpcReduction="10000"/>
          </a:bodyPr>
          <a:lstStyle/>
          <a:p>
            <a:r>
              <a:rPr lang="en-US" dirty="0"/>
              <a:t>For a list of certifications offered and to see the corresponding certificate plans, on the EPS website, click on Teacher Education Program from the menu, then choose </a:t>
            </a:r>
            <a:r>
              <a:rPr lang="en-US" dirty="0">
                <a:hlinkClick r:id="rId2"/>
              </a:rPr>
              <a:t>Certifications Offered</a:t>
            </a:r>
            <a:r>
              <a:rPr lang="en-US" dirty="0"/>
              <a:t>.</a:t>
            </a:r>
          </a:p>
          <a:p>
            <a:r>
              <a:rPr lang="en-US" dirty="0"/>
              <a:t>Certificate Plan worksheets show all the coursework required to complete that certification. They are also divided up to show the different blocks requiring a 2.75 GPA.  </a:t>
            </a:r>
          </a:p>
          <a:p>
            <a:r>
              <a:rPr lang="en-US" dirty="0"/>
              <a:t>The worksheets are set up so that letter grades can be entered in and the GPAs for each block will be displayed in the lower left. They are a great resource to use to be able to plug in grades and see how that will affect the GPAs.  </a:t>
            </a:r>
          </a:p>
          <a:p>
            <a:r>
              <a:rPr lang="en-US" dirty="0"/>
              <a:t>Courses in </a:t>
            </a:r>
            <a:r>
              <a:rPr lang="en-US" dirty="0">
                <a:highlight>
                  <a:srgbClr val="FFFF00"/>
                </a:highlight>
              </a:rPr>
              <a:t>yellow</a:t>
            </a:r>
            <a:r>
              <a:rPr lang="en-US" dirty="0"/>
              <a:t> are required for admission into the program.  </a:t>
            </a:r>
          </a:p>
          <a:p>
            <a:r>
              <a:rPr lang="en-US" dirty="0"/>
              <a:t>If a GPA or course letter grade box shows up </a:t>
            </a:r>
            <a:r>
              <a:rPr lang="en-US" dirty="0">
                <a:solidFill>
                  <a:srgbClr val="FF0000"/>
                </a:solidFill>
              </a:rPr>
              <a:t>red</a:t>
            </a:r>
            <a:r>
              <a:rPr lang="en-US" dirty="0"/>
              <a:t>, that means it does not meet admission requirements.</a:t>
            </a:r>
          </a:p>
        </p:txBody>
      </p:sp>
      <p:sp>
        <p:nvSpPr>
          <p:cNvPr id="3" name="Slide Number Placeholder 2">
            <a:extLst>
              <a:ext uri="{FF2B5EF4-FFF2-40B4-BE49-F238E27FC236}">
                <a16:creationId xmlns:a16="http://schemas.microsoft.com/office/drawing/2014/main" id="{B8C55793-7FAF-4667-8471-4CFC6BFCDC64}"/>
              </a:ext>
            </a:extLst>
          </p:cNvPr>
          <p:cNvSpPr>
            <a:spLocks noGrp="1"/>
          </p:cNvSpPr>
          <p:nvPr>
            <p:ph type="sldNum" sz="quarter" idx="12"/>
          </p:nvPr>
        </p:nvSpPr>
        <p:spPr/>
        <p:txBody>
          <a:bodyPr/>
          <a:lstStyle/>
          <a:p>
            <a:fld id="{AA23EBD3-1EF8-AD4F-BAF6-F70C65CCC098}" type="slidenum">
              <a:rPr lang="en-US" smtClean="0"/>
              <a:t>12</a:t>
            </a:fld>
            <a:endParaRPr lang="en-US" dirty="0"/>
          </a:p>
        </p:txBody>
      </p:sp>
      <p:sp>
        <p:nvSpPr>
          <p:cNvPr id="4" name="Title 3">
            <a:extLst>
              <a:ext uri="{FF2B5EF4-FFF2-40B4-BE49-F238E27FC236}">
                <a16:creationId xmlns:a16="http://schemas.microsoft.com/office/drawing/2014/main" id="{D25366D2-7E4D-4F42-A2A3-73F27B61907C}"/>
              </a:ext>
            </a:extLst>
          </p:cNvPr>
          <p:cNvSpPr>
            <a:spLocks noGrp="1"/>
          </p:cNvSpPr>
          <p:nvPr>
            <p:ph type="title"/>
          </p:nvPr>
        </p:nvSpPr>
        <p:spPr/>
        <p:txBody>
          <a:bodyPr/>
          <a:lstStyle/>
          <a:p>
            <a:r>
              <a:rPr lang="en-US" dirty="0">
                <a:hlinkClick r:id="rId2"/>
              </a:rPr>
              <a:t>Certificate Plans</a:t>
            </a:r>
            <a:endParaRPr lang="en-US" dirty="0"/>
          </a:p>
        </p:txBody>
      </p:sp>
      <p:sp>
        <p:nvSpPr>
          <p:cNvPr id="5" name="Footer Placeholder 4">
            <a:extLst>
              <a:ext uri="{FF2B5EF4-FFF2-40B4-BE49-F238E27FC236}">
                <a16:creationId xmlns:a16="http://schemas.microsoft.com/office/drawing/2014/main" id="{EC23D315-73DB-4A9F-8F60-EC42C1E9A777}"/>
              </a:ext>
            </a:extLst>
          </p:cNvPr>
          <p:cNvSpPr>
            <a:spLocks noGrp="1"/>
          </p:cNvSpPr>
          <p:nvPr>
            <p:ph type="ftr" sz="quarter" idx="3"/>
          </p:nvPr>
        </p:nvSpPr>
        <p:spPr/>
        <p:txBody>
          <a:bodyPr/>
          <a:lstStyle/>
          <a:p>
            <a:r>
              <a:rPr lang="en-US"/>
              <a:t>TARLETON STATE UNIVERSITY  |  TEXANS KNOW HOW.</a:t>
            </a:r>
            <a:endParaRPr lang="en-US" dirty="0">
              <a:solidFill>
                <a:schemeClr val="bg2">
                  <a:lumMod val="75000"/>
                </a:schemeClr>
              </a:solidFill>
            </a:endParaRPr>
          </a:p>
        </p:txBody>
      </p:sp>
    </p:spTree>
    <p:extLst>
      <p:ext uri="{BB962C8B-B14F-4D97-AF65-F5344CB8AC3E}">
        <p14:creationId xmlns:p14="http://schemas.microsoft.com/office/powerpoint/2010/main" val="213559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B75CACF-12B5-4AB1-A680-66686D208FFC}"/>
              </a:ext>
            </a:extLst>
          </p:cNvPr>
          <p:cNvSpPr>
            <a:spLocks noGrp="1"/>
          </p:cNvSpPr>
          <p:nvPr>
            <p:ph idx="1"/>
          </p:nvPr>
        </p:nvSpPr>
        <p:spPr>
          <a:xfrm>
            <a:off x="533093" y="869177"/>
            <a:ext cx="10820707" cy="5261992"/>
          </a:xfrm>
        </p:spPr>
        <p:txBody>
          <a:bodyPr>
            <a:normAutofit/>
          </a:bodyPr>
          <a:lstStyle/>
          <a:p>
            <a:pPr marL="285750" indent="-285750">
              <a:lnSpc>
                <a:spcPct val="150000"/>
              </a:lnSpc>
              <a:spcBef>
                <a:spcPts val="0"/>
              </a:spcBef>
              <a:spcAft>
                <a:spcPts val="0"/>
              </a:spcAft>
            </a:pPr>
            <a:r>
              <a:rPr lang="en-US" sz="1800" dirty="0"/>
              <a:t>Refer to certificate plans to see the different blocks. Notice that only 1 or 2 classes may be completed in some of these blocks at the end of the application semester. Plug in some pretend grades to see the GPA calculations.  </a:t>
            </a:r>
          </a:p>
          <a:p>
            <a:pPr marL="285750" indent="-285750">
              <a:lnSpc>
                <a:spcPct val="150000"/>
              </a:lnSpc>
              <a:spcBef>
                <a:spcPts val="0"/>
              </a:spcBef>
              <a:spcAft>
                <a:spcPts val="0"/>
              </a:spcAft>
            </a:pPr>
            <a:r>
              <a:rPr lang="en-US" sz="1800" dirty="0"/>
              <a:t>If there will be only </a:t>
            </a:r>
            <a:r>
              <a:rPr lang="en-US" sz="1800" b="1" dirty="0"/>
              <a:t>one</a:t>
            </a:r>
            <a:r>
              <a:rPr lang="en-US" sz="1800" dirty="0"/>
              <a:t> class completed in the block, it must be a B or better to meet the 2.75 GPA requirement.  </a:t>
            </a:r>
          </a:p>
          <a:p>
            <a:pPr marL="285750" indent="-285750">
              <a:lnSpc>
                <a:spcPct val="150000"/>
              </a:lnSpc>
              <a:spcBef>
                <a:spcPts val="0"/>
              </a:spcBef>
              <a:spcAft>
                <a:spcPts val="0"/>
              </a:spcAft>
            </a:pPr>
            <a:r>
              <a:rPr lang="en-US" sz="1800" dirty="0"/>
              <a:t>If there are </a:t>
            </a:r>
            <a:r>
              <a:rPr lang="en-US" sz="1800" b="1" dirty="0"/>
              <a:t>two</a:t>
            </a:r>
            <a:r>
              <a:rPr lang="en-US" sz="1800" dirty="0"/>
              <a:t> classes, they cannot be a B and a C, as that would be a 2.5 GPA.  </a:t>
            </a:r>
          </a:p>
          <a:p>
            <a:pPr marL="285750" indent="-285750">
              <a:lnSpc>
                <a:spcPct val="150000"/>
              </a:lnSpc>
              <a:spcBef>
                <a:spcPts val="0"/>
              </a:spcBef>
              <a:spcAft>
                <a:spcPts val="0"/>
              </a:spcAft>
            </a:pPr>
            <a:r>
              <a:rPr lang="en-US" sz="1800" dirty="0"/>
              <a:t>If there are </a:t>
            </a:r>
            <a:r>
              <a:rPr lang="en-US" sz="1800" b="1" dirty="0"/>
              <a:t>three</a:t>
            </a:r>
            <a:r>
              <a:rPr lang="en-US" sz="1800" dirty="0"/>
              <a:t> classes taken, a B, B, and C would only be a 2.67.</a:t>
            </a:r>
          </a:p>
          <a:p>
            <a:pPr marL="285750" indent="-285750">
              <a:lnSpc>
                <a:spcPct val="150000"/>
              </a:lnSpc>
              <a:spcBef>
                <a:spcPts val="0"/>
              </a:spcBef>
              <a:spcAft>
                <a:spcPts val="0"/>
              </a:spcAft>
            </a:pPr>
            <a:r>
              <a:rPr lang="en-US" sz="1800" dirty="0"/>
              <a:t>In addition to the blocks from the Certificate Plan, remember that the overall cumulative GPA on the transcript must be a 2.75. If it is not, we will calculate the last 60 hours to see if it is a 2.75.   </a:t>
            </a:r>
          </a:p>
          <a:p>
            <a:pPr marL="285750" indent="-285750">
              <a:lnSpc>
                <a:spcPct val="150000"/>
              </a:lnSpc>
              <a:spcBef>
                <a:spcPts val="0"/>
              </a:spcBef>
              <a:spcAft>
                <a:spcPts val="0"/>
              </a:spcAft>
            </a:pPr>
            <a:r>
              <a:rPr lang="en-US" sz="1800" dirty="0"/>
              <a:t>University rules apply to overall cumulative transcript GPA calculations – a course must be repeated at the same university to replace a grade. However, on the Certificate Plan, we will use the highest grade no matter where it was taken.</a:t>
            </a:r>
          </a:p>
        </p:txBody>
      </p:sp>
      <p:sp>
        <p:nvSpPr>
          <p:cNvPr id="3" name="Slide Number Placeholder 2">
            <a:extLst>
              <a:ext uri="{FF2B5EF4-FFF2-40B4-BE49-F238E27FC236}">
                <a16:creationId xmlns:a16="http://schemas.microsoft.com/office/drawing/2014/main" id="{178C5389-99A8-4194-8075-493FC0C12CE5}"/>
              </a:ext>
            </a:extLst>
          </p:cNvPr>
          <p:cNvSpPr>
            <a:spLocks noGrp="1"/>
          </p:cNvSpPr>
          <p:nvPr>
            <p:ph type="sldNum" sz="quarter" idx="12"/>
          </p:nvPr>
        </p:nvSpPr>
        <p:spPr/>
        <p:txBody>
          <a:bodyPr/>
          <a:lstStyle/>
          <a:p>
            <a:fld id="{AA23EBD3-1EF8-AD4F-BAF6-F70C65CCC098}" type="slidenum">
              <a:rPr lang="en-US" smtClean="0"/>
              <a:t>13</a:t>
            </a:fld>
            <a:endParaRPr lang="en-US" dirty="0"/>
          </a:p>
        </p:txBody>
      </p:sp>
      <p:sp>
        <p:nvSpPr>
          <p:cNvPr id="4" name="Title 3">
            <a:extLst>
              <a:ext uri="{FF2B5EF4-FFF2-40B4-BE49-F238E27FC236}">
                <a16:creationId xmlns:a16="http://schemas.microsoft.com/office/drawing/2014/main" id="{CE2D5501-506A-4DAD-BBDF-1AF5707BDEA6}"/>
              </a:ext>
            </a:extLst>
          </p:cNvPr>
          <p:cNvSpPr>
            <a:spLocks noGrp="1"/>
          </p:cNvSpPr>
          <p:nvPr>
            <p:ph type="title"/>
          </p:nvPr>
        </p:nvSpPr>
        <p:spPr>
          <a:xfrm>
            <a:off x="533093" y="239713"/>
            <a:ext cx="10515600" cy="629464"/>
          </a:xfrm>
        </p:spPr>
        <p:txBody>
          <a:bodyPr>
            <a:normAutofit fontScale="90000"/>
          </a:bodyPr>
          <a:lstStyle/>
          <a:p>
            <a:r>
              <a:rPr lang="en-US" sz="2200" dirty="0"/>
              <a:t>A few notes about the 2.75 GPA requirement in specific blocks and the C or better requirement:</a:t>
            </a:r>
            <a:endParaRPr lang="en-US" dirty="0"/>
          </a:p>
        </p:txBody>
      </p:sp>
      <p:sp>
        <p:nvSpPr>
          <p:cNvPr id="5" name="Footer Placeholder 4">
            <a:extLst>
              <a:ext uri="{FF2B5EF4-FFF2-40B4-BE49-F238E27FC236}">
                <a16:creationId xmlns:a16="http://schemas.microsoft.com/office/drawing/2014/main" id="{2E62A4A7-20E5-46D4-84E4-6BC6A3070AF3}"/>
              </a:ext>
            </a:extLst>
          </p:cNvPr>
          <p:cNvSpPr>
            <a:spLocks noGrp="1"/>
          </p:cNvSpPr>
          <p:nvPr>
            <p:ph type="ftr" sz="quarter" idx="3"/>
          </p:nvPr>
        </p:nvSpPr>
        <p:spPr/>
        <p:txBody>
          <a:bodyPr/>
          <a:lstStyle/>
          <a:p>
            <a:r>
              <a:rPr lang="en-US" dirty="0"/>
              <a:t>TARLETON STATE UNIVERSITY  |  TEXANS KNOW HOW.</a:t>
            </a:r>
            <a:endParaRPr lang="en-US" dirty="0">
              <a:solidFill>
                <a:schemeClr val="bg2">
                  <a:lumMod val="75000"/>
                </a:schemeClr>
              </a:solidFill>
            </a:endParaRPr>
          </a:p>
        </p:txBody>
      </p:sp>
    </p:spTree>
    <p:extLst>
      <p:ext uri="{BB962C8B-B14F-4D97-AF65-F5344CB8AC3E}">
        <p14:creationId xmlns:p14="http://schemas.microsoft.com/office/powerpoint/2010/main" val="2328223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19D00FA-7319-4FA7-8171-67707B935225}"/>
              </a:ext>
            </a:extLst>
          </p:cNvPr>
          <p:cNvSpPr>
            <a:spLocks noGrp="1"/>
          </p:cNvSpPr>
          <p:nvPr>
            <p:ph idx="1"/>
          </p:nvPr>
        </p:nvSpPr>
        <p:spPr/>
        <p:txBody>
          <a:bodyPr>
            <a:normAutofit lnSpcReduction="10000"/>
          </a:bodyPr>
          <a:lstStyle/>
          <a:p>
            <a:r>
              <a:rPr lang="en-US" dirty="0"/>
              <a:t>The admission GPA is checked first by using the overall cumulative GPA from the applicant’s transcript at the end of the application semester. If the overall GPA is lower than a 2.75, it will be recalculated based on the applicant’s last 60 hours of coursework. </a:t>
            </a:r>
          </a:p>
          <a:p>
            <a:r>
              <a:rPr lang="en-US" dirty="0"/>
              <a:t>When calculating the Last 60 Hours GPA, full semesters must be used; therefore, the total hours may be in excess of 60 hours. </a:t>
            </a:r>
          </a:p>
          <a:p>
            <a:r>
              <a:rPr lang="en-US" dirty="0"/>
              <a:t>One of the two methods of admission GPA calculation must meet the minimum 2.75 requirement for admission eligibility without exception.</a:t>
            </a:r>
          </a:p>
          <a:p>
            <a:r>
              <a:rPr lang="en-US" dirty="0"/>
              <a:t>Contact Allison Musick at </a:t>
            </a:r>
            <a:r>
              <a:rPr lang="en-US" dirty="0">
                <a:hlinkClick r:id="rId2"/>
              </a:rPr>
              <a:t>amusick@tarleton.edu</a:t>
            </a:r>
            <a:r>
              <a:rPr lang="en-US" dirty="0"/>
              <a:t> for assistance. Make sure all prior coursework is showing on your Tarleton transcript and include all the courses you are currently taking in any correspondence.</a:t>
            </a:r>
          </a:p>
        </p:txBody>
      </p:sp>
      <p:sp>
        <p:nvSpPr>
          <p:cNvPr id="3" name="Slide Number Placeholder 2">
            <a:extLst>
              <a:ext uri="{FF2B5EF4-FFF2-40B4-BE49-F238E27FC236}">
                <a16:creationId xmlns:a16="http://schemas.microsoft.com/office/drawing/2014/main" id="{B8470AA7-90A6-4C42-98C5-DB3DAF910689}"/>
              </a:ext>
            </a:extLst>
          </p:cNvPr>
          <p:cNvSpPr>
            <a:spLocks noGrp="1"/>
          </p:cNvSpPr>
          <p:nvPr>
            <p:ph type="sldNum" sz="quarter" idx="12"/>
          </p:nvPr>
        </p:nvSpPr>
        <p:spPr/>
        <p:txBody>
          <a:bodyPr/>
          <a:lstStyle/>
          <a:p>
            <a:fld id="{AA23EBD3-1EF8-AD4F-BAF6-F70C65CCC098}" type="slidenum">
              <a:rPr lang="en-US" smtClean="0"/>
              <a:t>14</a:t>
            </a:fld>
            <a:endParaRPr lang="en-US" dirty="0"/>
          </a:p>
        </p:txBody>
      </p:sp>
      <p:sp>
        <p:nvSpPr>
          <p:cNvPr id="4" name="Title 3">
            <a:extLst>
              <a:ext uri="{FF2B5EF4-FFF2-40B4-BE49-F238E27FC236}">
                <a16:creationId xmlns:a16="http://schemas.microsoft.com/office/drawing/2014/main" id="{C0704500-0C2B-4C1F-90C9-199809F329CD}"/>
              </a:ext>
            </a:extLst>
          </p:cNvPr>
          <p:cNvSpPr>
            <a:spLocks noGrp="1"/>
          </p:cNvSpPr>
          <p:nvPr>
            <p:ph type="title"/>
          </p:nvPr>
        </p:nvSpPr>
        <p:spPr/>
        <p:txBody>
          <a:bodyPr/>
          <a:lstStyle/>
          <a:p>
            <a:r>
              <a:rPr lang="en-US" dirty="0">
                <a:hlinkClick r:id="rId3"/>
              </a:rPr>
              <a:t>GPA Calculators</a:t>
            </a:r>
            <a:endParaRPr lang="en-US" dirty="0"/>
          </a:p>
        </p:txBody>
      </p:sp>
      <p:sp>
        <p:nvSpPr>
          <p:cNvPr id="5" name="Footer Placeholder 4">
            <a:extLst>
              <a:ext uri="{FF2B5EF4-FFF2-40B4-BE49-F238E27FC236}">
                <a16:creationId xmlns:a16="http://schemas.microsoft.com/office/drawing/2014/main" id="{5D5B97F3-4338-414A-9F40-EC2E676DE6D6}"/>
              </a:ext>
            </a:extLst>
          </p:cNvPr>
          <p:cNvSpPr>
            <a:spLocks noGrp="1"/>
          </p:cNvSpPr>
          <p:nvPr>
            <p:ph type="ftr" sz="quarter" idx="3"/>
          </p:nvPr>
        </p:nvSpPr>
        <p:spPr/>
        <p:txBody>
          <a:bodyPr/>
          <a:lstStyle/>
          <a:p>
            <a:r>
              <a:rPr lang="en-US"/>
              <a:t>TARLETON STATE UNIVERSITY  |  TEXANS KNOW HOW.</a:t>
            </a:r>
            <a:endParaRPr lang="en-US" dirty="0">
              <a:solidFill>
                <a:schemeClr val="bg2">
                  <a:lumMod val="75000"/>
                </a:schemeClr>
              </a:solidFill>
            </a:endParaRPr>
          </a:p>
        </p:txBody>
      </p:sp>
    </p:spTree>
    <p:extLst>
      <p:ext uri="{BB962C8B-B14F-4D97-AF65-F5344CB8AC3E}">
        <p14:creationId xmlns:p14="http://schemas.microsoft.com/office/powerpoint/2010/main" val="281409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BF418A4-1B0D-4731-9BF3-9808FD7E4658}"/>
              </a:ext>
            </a:extLst>
          </p:cNvPr>
          <p:cNvSpPr>
            <a:spLocks noGrp="1"/>
          </p:cNvSpPr>
          <p:nvPr>
            <p:ph idx="1"/>
          </p:nvPr>
        </p:nvSpPr>
        <p:spPr>
          <a:xfrm>
            <a:off x="533093" y="1254369"/>
            <a:ext cx="10820707" cy="4581056"/>
          </a:xfrm>
        </p:spPr>
        <p:txBody>
          <a:bodyPr>
            <a:normAutofit fontScale="85000" lnSpcReduction="20000"/>
          </a:bodyPr>
          <a:lstStyle/>
          <a:p>
            <a:r>
              <a:rPr lang="en-US" dirty="0"/>
              <a:t>Once admitted into the TEP you must continue to maintain admission requirements. If at any time you no longer meet the requirements (make a D or your GPA drops below a 2.75) for admission/retention, you will be placed on </a:t>
            </a:r>
            <a:r>
              <a:rPr lang="en-US" b="1" dirty="0"/>
              <a:t>TEP probation</a:t>
            </a:r>
            <a:r>
              <a:rPr lang="en-US" dirty="0"/>
              <a:t> for one long semester (Spring or Fall). If you rectify the problem, you will be lifted off of probation and returned to good standing. If you do not, you will be dropped from the program. </a:t>
            </a:r>
            <a:r>
              <a:rPr lang="en-US" dirty="0">
                <a:highlight>
                  <a:srgbClr val="FFFF00"/>
                </a:highlight>
              </a:rPr>
              <a:t>You must be in good standing before you clinical teach or complete TR2. You cannot clinical teach or participate in TR2 while on probation.</a:t>
            </a:r>
          </a:p>
          <a:p>
            <a:r>
              <a:rPr lang="en-US" dirty="0"/>
              <a:t>For example, if you made a D or an F in a class in your major certification field in the Spring, you would be sent an email in early summer saying you had been placed on probation for the Fall semester. If you retake that class and make a C or better during the Summer or during the Fall, you will be lifted off of probation and returned to good standing. At the end of the Fall semester if you have not replaced the grade with a C or better, you would be dropped from the program. You will not be allowed to continue in your education courses, take any </a:t>
            </a:r>
            <a:r>
              <a:rPr lang="en-US" dirty="0" err="1"/>
              <a:t>TExES</a:t>
            </a:r>
            <a:r>
              <a:rPr lang="en-US" dirty="0"/>
              <a:t> exams or clinical teach until you have reapplied and been admitted back into the program.  </a:t>
            </a:r>
          </a:p>
          <a:p>
            <a:r>
              <a:rPr lang="en-US" dirty="0"/>
              <a:t>After you have been admitted into the Teacher Education Program, if you do not enroll at Tarleton for two consecutive, long semesters, or change your major and graduate non-certified, you will be dropped from the Teacher Education Program.</a:t>
            </a:r>
          </a:p>
        </p:txBody>
      </p:sp>
      <p:sp>
        <p:nvSpPr>
          <p:cNvPr id="3" name="Slide Number Placeholder 2">
            <a:extLst>
              <a:ext uri="{FF2B5EF4-FFF2-40B4-BE49-F238E27FC236}">
                <a16:creationId xmlns:a16="http://schemas.microsoft.com/office/drawing/2014/main" id="{D376A36A-9F1C-4399-B7DD-FEF9FCDAD3B8}"/>
              </a:ext>
            </a:extLst>
          </p:cNvPr>
          <p:cNvSpPr>
            <a:spLocks noGrp="1"/>
          </p:cNvSpPr>
          <p:nvPr>
            <p:ph type="sldNum" sz="quarter" idx="12"/>
          </p:nvPr>
        </p:nvSpPr>
        <p:spPr/>
        <p:txBody>
          <a:bodyPr/>
          <a:lstStyle/>
          <a:p>
            <a:fld id="{AA23EBD3-1EF8-AD4F-BAF6-F70C65CCC098}" type="slidenum">
              <a:rPr lang="en-US" smtClean="0"/>
              <a:t>15</a:t>
            </a:fld>
            <a:endParaRPr lang="en-US" dirty="0"/>
          </a:p>
        </p:txBody>
      </p:sp>
      <p:sp>
        <p:nvSpPr>
          <p:cNvPr id="4" name="Title 3">
            <a:extLst>
              <a:ext uri="{FF2B5EF4-FFF2-40B4-BE49-F238E27FC236}">
                <a16:creationId xmlns:a16="http://schemas.microsoft.com/office/drawing/2014/main" id="{71DF6E67-6488-4486-AC55-561A05270F2F}"/>
              </a:ext>
            </a:extLst>
          </p:cNvPr>
          <p:cNvSpPr>
            <a:spLocks noGrp="1"/>
          </p:cNvSpPr>
          <p:nvPr>
            <p:ph type="title"/>
          </p:nvPr>
        </p:nvSpPr>
        <p:spPr/>
        <p:txBody>
          <a:bodyPr/>
          <a:lstStyle/>
          <a:p>
            <a:r>
              <a:rPr lang="en-US" b="0" dirty="0">
                <a:hlinkClick r:id="rId2"/>
              </a:rPr>
              <a:t>Program Retention / Probation Policy</a:t>
            </a:r>
            <a:endParaRPr lang="en-US" dirty="0"/>
          </a:p>
        </p:txBody>
      </p:sp>
      <p:sp>
        <p:nvSpPr>
          <p:cNvPr id="5" name="Footer Placeholder 4">
            <a:extLst>
              <a:ext uri="{FF2B5EF4-FFF2-40B4-BE49-F238E27FC236}">
                <a16:creationId xmlns:a16="http://schemas.microsoft.com/office/drawing/2014/main" id="{05633785-FA7D-4E9C-9CD3-CA204749B755}"/>
              </a:ext>
            </a:extLst>
          </p:cNvPr>
          <p:cNvSpPr>
            <a:spLocks noGrp="1"/>
          </p:cNvSpPr>
          <p:nvPr>
            <p:ph type="ftr" sz="quarter" idx="3"/>
          </p:nvPr>
        </p:nvSpPr>
        <p:spPr/>
        <p:txBody>
          <a:bodyPr/>
          <a:lstStyle/>
          <a:p>
            <a:r>
              <a:rPr lang="en-US"/>
              <a:t>TARLETON STATE UNIVERSITY  |  TEXANS KNOW HOW.</a:t>
            </a:r>
            <a:endParaRPr lang="en-US" dirty="0">
              <a:solidFill>
                <a:schemeClr val="bg2">
                  <a:lumMod val="75000"/>
                </a:schemeClr>
              </a:solidFill>
            </a:endParaRPr>
          </a:p>
        </p:txBody>
      </p:sp>
    </p:spTree>
    <p:extLst>
      <p:ext uri="{BB962C8B-B14F-4D97-AF65-F5344CB8AC3E}">
        <p14:creationId xmlns:p14="http://schemas.microsoft.com/office/powerpoint/2010/main" val="4061340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A4FF86-202D-438A-9AA0-4FA59DA962BA}"/>
              </a:ext>
            </a:extLst>
          </p:cNvPr>
          <p:cNvSpPr>
            <a:spLocks noGrp="1"/>
          </p:cNvSpPr>
          <p:nvPr>
            <p:ph idx="1"/>
          </p:nvPr>
        </p:nvSpPr>
        <p:spPr>
          <a:xfrm>
            <a:off x="533093" y="1359877"/>
            <a:ext cx="10820707" cy="4475548"/>
          </a:xfrm>
        </p:spPr>
        <p:txBody>
          <a:bodyPr>
            <a:noAutofit/>
          </a:bodyPr>
          <a:lstStyle/>
          <a:p>
            <a:pPr marL="342900" indent="-342900">
              <a:lnSpc>
                <a:spcPct val="150000"/>
              </a:lnSpc>
              <a:spcBef>
                <a:spcPts val="0"/>
              </a:spcBef>
              <a:spcAft>
                <a:spcPts val="0"/>
              </a:spcAft>
            </a:pPr>
            <a:r>
              <a:rPr lang="en-US" sz="1800" dirty="0"/>
              <a:t>Apply to the Teacher Education Program while in Block 1 - EDUC 3320/3321. (Due dates are Feb. 15, July 1, or Oct. 15.)</a:t>
            </a:r>
          </a:p>
          <a:p>
            <a:pPr marL="342900" indent="-342900">
              <a:lnSpc>
                <a:spcPct val="150000"/>
              </a:lnSpc>
              <a:spcBef>
                <a:spcPts val="0"/>
              </a:spcBef>
              <a:spcAft>
                <a:spcPts val="0"/>
              </a:spcAft>
            </a:pPr>
            <a:r>
              <a:rPr lang="en-US" sz="1800" dirty="0"/>
              <a:t>Once admitted, you are eligible to take Block 2 - EDUC 3331/EDSP 4361.</a:t>
            </a:r>
          </a:p>
          <a:p>
            <a:pPr marL="342900" indent="-342900">
              <a:lnSpc>
                <a:spcPct val="150000"/>
              </a:lnSpc>
              <a:spcBef>
                <a:spcPts val="0"/>
              </a:spcBef>
              <a:spcAft>
                <a:spcPts val="0"/>
              </a:spcAft>
            </a:pPr>
            <a:r>
              <a:rPr lang="en-US" sz="1800" dirty="0"/>
              <a:t>Apply to Clinical Teach or the Yearlong Residency while in Block 2</a:t>
            </a:r>
          </a:p>
          <a:p>
            <a:pPr marL="342900" indent="-342900">
              <a:lnSpc>
                <a:spcPct val="150000"/>
              </a:lnSpc>
              <a:spcBef>
                <a:spcPts val="0"/>
              </a:spcBef>
              <a:spcAft>
                <a:spcPts val="0"/>
              </a:spcAft>
            </a:pPr>
            <a:r>
              <a:rPr lang="en-US" sz="1800" dirty="0"/>
              <a:t>Meet all testing requirements currently in place.</a:t>
            </a:r>
          </a:p>
          <a:p>
            <a:pPr marL="342900" indent="-342900">
              <a:lnSpc>
                <a:spcPct val="150000"/>
              </a:lnSpc>
              <a:spcBef>
                <a:spcPts val="0"/>
              </a:spcBef>
              <a:spcAft>
                <a:spcPts val="0"/>
              </a:spcAft>
            </a:pPr>
            <a:r>
              <a:rPr lang="en-US" sz="1800" dirty="0"/>
              <a:t>At the end of your clinical teaching semester or TR2 you will be given the instructions and permission to apply for Texas certification.  Any applications submitted early may be deleted.</a:t>
            </a:r>
          </a:p>
          <a:p>
            <a:pPr marL="342900" indent="-342900">
              <a:lnSpc>
                <a:spcPct val="150000"/>
              </a:lnSpc>
              <a:spcBef>
                <a:spcPts val="0"/>
              </a:spcBef>
              <a:spcAft>
                <a:spcPts val="0"/>
              </a:spcAft>
            </a:pPr>
            <a:r>
              <a:rPr lang="en-US" sz="1800" dirty="0"/>
              <a:t>After degrees have posted and you are a certified teacher, you will be eligible to take other classroom based teaching </a:t>
            </a:r>
            <a:r>
              <a:rPr lang="en-US" sz="1800" dirty="0" err="1"/>
              <a:t>TExES</a:t>
            </a:r>
            <a:r>
              <a:rPr lang="en-US" sz="1800" dirty="0"/>
              <a:t> exams.  Once passed, you can add that certification.</a:t>
            </a:r>
          </a:p>
        </p:txBody>
      </p:sp>
      <p:sp>
        <p:nvSpPr>
          <p:cNvPr id="3" name="Slide Number Placeholder 2">
            <a:extLst>
              <a:ext uri="{FF2B5EF4-FFF2-40B4-BE49-F238E27FC236}">
                <a16:creationId xmlns:a16="http://schemas.microsoft.com/office/drawing/2014/main" id="{85DBEF49-5DED-4674-8C73-5E77C4E306BE}"/>
              </a:ext>
            </a:extLst>
          </p:cNvPr>
          <p:cNvSpPr>
            <a:spLocks noGrp="1"/>
          </p:cNvSpPr>
          <p:nvPr>
            <p:ph type="sldNum" sz="quarter" idx="12"/>
          </p:nvPr>
        </p:nvSpPr>
        <p:spPr/>
        <p:txBody>
          <a:bodyPr/>
          <a:lstStyle/>
          <a:p>
            <a:fld id="{AA23EBD3-1EF8-AD4F-BAF6-F70C65CCC098}" type="slidenum">
              <a:rPr lang="en-US" smtClean="0"/>
              <a:t>16</a:t>
            </a:fld>
            <a:endParaRPr lang="en-US" dirty="0"/>
          </a:p>
        </p:txBody>
      </p:sp>
      <p:sp>
        <p:nvSpPr>
          <p:cNvPr id="4" name="Title 3">
            <a:extLst>
              <a:ext uri="{FF2B5EF4-FFF2-40B4-BE49-F238E27FC236}">
                <a16:creationId xmlns:a16="http://schemas.microsoft.com/office/drawing/2014/main" id="{B47C6737-38CF-4B91-999E-25D6E7562454}"/>
              </a:ext>
            </a:extLst>
          </p:cNvPr>
          <p:cNvSpPr>
            <a:spLocks noGrp="1"/>
          </p:cNvSpPr>
          <p:nvPr>
            <p:ph type="title"/>
          </p:nvPr>
        </p:nvSpPr>
        <p:spPr/>
        <p:txBody>
          <a:bodyPr/>
          <a:lstStyle/>
          <a:p>
            <a:r>
              <a:rPr lang="en-US" u="sng" dirty="0">
                <a:solidFill>
                  <a:srgbClr val="D164DE"/>
                </a:solidFill>
              </a:rPr>
              <a:t>Timelines / Major Steps</a:t>
            </a:r>
            <a:endParaRPr lang="en-US" dirty="0"/>
          </a:p>
        </p:txBody>
      </p:sp>
      <p:sp>
        <p:nvSpPr>
          <p:cNvPr id="5" name="Footer Placeholder 4">
            <a:extLst>
              <a:ext uri="{FF2B5EF4-FFF2-40B4-BE49-F238E27FC236}">
                <a16:creationId xmlns:a16="http://schemas.microsoft.com/office/drawing/2014/main" id="{B552FBC0-B621-4B61-996F-5533B301DE45}"/>
              </a:ext>
            </a:extLst>
          </p:cNvPr>
          <p:cNvSpPr>
            <a:spLocks noGrp="1"/>
          </p:cNvSpPr>
          <p:nvPr>
            <p:ph type="ftr" sz="quarter" idx="3"/>
          </p:nvPr>
        </p:nvSpPr>
        <p:spPr/>
        <p:txBody>
          <a:bodyPr/>
          <a:lstStyle/>
          <a:p>
            <a:r>
              <a:rPr lang="en-US"/>
              <a:t>TARLETON STATE UNIVERSITY  |  TEXANS KNOW HOW.</a:t>
            </a:r>
            <a:endParaRPr lang="en-US" dirty="0">
              <a:solidFill>
                <a:schemeClr val="bg2">
                  <a:lumMod val="75000"/>
                </a:schemeClr>
              </a:solidFill>
            </a:endParaRPr>
          </a:p>
        </p:txBody>
      </p:sp>
    </p:spTree>
    <p:extLst>
      <p:ext uri="{BB962C8B-B14F-4D97-AF65-F5344CB8AC3E}">
        <p14:creationId xmlns:p14="http://schemas.microsoft.com/office/powerpoint/2010/main" val="17288689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73EFB7-5124-4D40-9890-53F0CA88A910}"/>
              </a:ext>
            </a:extLst>
          </p:cNvPr>
          <p:cNvSpPr>
            <a:spLocks noGrp="1"/>
          </p:cNvSpPr>
          <p:nvPr>
            <p:ph type="sldNum" sz="quarter" idx="12"/>
          </p:nvPr>
        </p:nvSpPr>
        <p:spPr/>
        <p:txBody>
          <a:bodyPr/>
          <a:lstStyle/>
          <a:p>
            <a:fld id="{AA23EBD3-1EF8-AD4F-BAF6-F70C65CCC098}" type="slidenum">
              <a:rPr lang="en-US" smtClean="0"/>
              <a:t>17</a:t>
            </a:fld>
            <a:endParaRPr lang="en-US" dirty="0"/>
          </a:p>
        </p:txBody>
      </p:sp>
      <p:sp>
        <p:nvSpPr>
          <p:cNvPr id="8" name="Text Placeholder 7">
            <a:extLst>
              <a:ext uri="{FF2B5EF4-FFF2-40B4-BE49-F238E27FC236}">
                <a16:creationId xmlns:a16="http://schemas.microsoft.com/office/drawing/2014/main" id="{8D5844E4-3CF9-43B5-B278-24B9BE16EE44}"/>
              </a:ext>
            </a:extLst>
          </p:cNvPr>
          <p:cNvSpPr>
            <a:spLocks noGrp="1"/>
          </p:cNvSpPr>
          <p:nvPr>
            <p:ph type="body" sz="half" idx="2"/>
          </p:nvPr>
        </p:nvSpPr>
        <p:spPr>
          <a:xfrm>
            <a:off x="726831" y="855784"/>
            <a:ext cx="3652663" cy="4925253"/>
          </a:xfrm>
        </p:spPr>
        <p:txBody>
          <a:bodyPr>
            <a:normAutofit/>
          </a:bodyPr>
          <a:lstStyle/>
          <a:p>
            <a:pPr algn="ctr"/>
            <a:r>
              <a:rPr lang="en-US" sz="2400" dirty="0">
                <a:solidFill>
                  <a:srgbClr val="4F2C7F"/>
                </a:solidFill>
              </a:rPr>
              <a:t>Check the </a:t>
            </a:r>
            <a:r>
              <a:rPr lang="en-US" sz="2400" dirty="0">
                <a:solidFill>
                  <a:srgbClr val="4F2C7F"/>
                </a:solidFill>
                <a:hlinkClick r:id="rId2"/>
              </a:rPr>
              <a:t>Student Resources</a:t>
            </a:r>
            <a:r>
              <a:rPr lang="en-US" sz="2400" dirty="0">
                <a:solidFill>
                  <a:srgbClr val="4F2C7F"/>
                </a:solidFill>
              </a:rPr>
              <a:t> tab on the EPS website to find Handbooks, Forms, and Information. </a:t>
            </a:r>
          </a:p>
          <a:p>
            <a:pPr algn="ctr"/>
            <a:r>
              <a:rPr lang="en-US" sz="2400" dirty="0">
                <a:solidFill>
                  <a:srgbClr val="4F2C7F"/>
                </a:solidFill>
              </a:rPr>
              <a:t>Expand the menu to see updates, find out how to get certified, and other links.</a:t>
            </a:r>
            <a:endParaRPr lang="en-US" sz="2400" dirty="0"/>
          </a:p>
          <a:p>
            <a:endParaRPr lang="en-US" sz="2400" dirty="0"/>
          </a:p>
        </p:txBody>
      </p:sp>
      <p:sp>
        <p:nvSpPr>
          <p:cNvPr id="3" name="Footer Placeholder 2">
            <a:extLst>
              <a:ext uri="{FF2B5EF4-FFF2-40B4-BE49-F238E27FC236}">
                <a16:creationId xmlns:a16="http://schemas.microsoft.com/office/drawing/2014/main" id="{FF70C6AA-9693-4C24-B34E-490555266FBE}"/>
              </a:ext>
            </a:extLst>
          </p:cNvPr>
          <p:cNvSpPr>
            <a:spLocks noGrp="1"/>
          </p:cNvSpPr>
          <p:nvPr>
            <p:ph type="ftr" sz="quarter" idx="3"/>
          </p:nvPr>
        </p:nvSpPr>
        <p:spPr/>
        <p:txBody>
          <a:bodyPr/>
          <a:lstStyle/>
          <a:p>
            <a:r>
              <a:rPr lang="en-US"/>
              <a:t>TARLETON STATE UNIVERSITY  |  TEXANS KNOW HOW.</a:t>
            </a:r>
            <a:endParaRPr lang="en-US" dirty="0">
              <a:solidFill>
                <a:schemeClr val="bg2">
                  <a:lumMod val="75000"/>
                </a:schemeClr>
              </a:solidFill>
            </a:endParaRPr>
          </a:p>
        </p:txBody>
      </p:sp>
      <p:pic>
        <p:nvPicPr>
          <p:cNvPr id="4" name="Picture 3">
            <a:extLst>
              <a:ext uri="{FF2B5EF4-FFF2-40B4-BE49-F238E27FC236}">
                <a16:creationId xmlns:a16="http://schemas.microsoft.com/office/drawing/2014/main" id="{10F29952-C9F5-4C3A-BB8F-0F37B6619A6E}"/>
              </a:ext>
            </a:extLst>
          </p:cNvPr>
          <p:cNvPicPr>
            <a:picLocks noChangeAspect="1"/>
          </p:cNvPicPr>
          <p:nvPr/>
        </p:nvPicPr>
        <p:blipFill>
          <a:blip r:embed="rId3"/>
          <a:stretch>
            <a:fillRect/>
          </a:stretch>
        </p:blipFill>
        <p:spPr>
          <a:xfrm>
            <a:off x="5029218" y="855784"/>
            <a:ext cx="4191585" cy="4286848"/>
          </a:xfrm>
          <a:prstGeom prst="rect">
            <a:avLst/>
          </a:prstGeom>
        </p:spPr>
      </p:pic>
      <p:pic>
        <p:nvPicPr>
          <p:cNvPr id="7" name="Picture 6">
            <a:extLst>
              <a:ext uri="{FF2B5EF4-FFF2-40B4-BE49-F238E27FC236}">
                <a16:creationId xmlns:a16="http://schemas.microsoft.com/office/drawing/2014/main" id="{9DBE49D1-7D70-4E32-80E6-C03F90A41B26}"/>
              </a:ext>
            </a:extLst>
          </p:cNvPr>
          <p:cNvPicPr>
            <a:picLocks noChangeAspect="1"/>
          </p:cNvPicPr>
          <p:nvPr/>
        </p:nvPicPr>
        <p:blipFill>
          <a:blip r:embed="rId4"/>
          <a:stretch>
            <a:fillRect/>
          </a:stretch>
        </p:blipFill>
        <p:spPr>
          <a:xfrm>
            <a:off x="9220803" y="855784"/>
            <a:ext cx="1819529" cy="3191320"/>
          </a:xfrm>
          <a:prstGeom prst="rect">
            <a:avLst/>
          </a:prstGeom>
        </p:spPr>
      </p:pic>
    </p:spTree>
    <p:extLst>
      <p:ext uri="{BB962C8B-B14F-4D97-AF65-F5344CB8AC3E}">
        <p14:creationId xmlns:p14="http://schemas.microsoft.com/office/powerpoint/2010/main" val="24654072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EAC606A-F3B7-494B-891C-2158A9A2B441}"/>
              </a:ext>
            </a:extLst>
          </p:cNvPr>
          <p:cNvSpPr>
            <a:spLocks noGrp="1"/>
          </p:cNvSpPr>
          <p:nvPr>
            <p:ph idx="1"/>
          </p:nvPr>
        </p:nvSpPr>
        <p:spPr>
          <a:xfrm>
            <a:off x="533093" y="422031"/>
            <a:ext cx="10820707" cy="5413394"/>
          </a:xfrm>
        </p:spPr>
        <p:txBody>
          <a:bodyPr>
            <a:normAutofit/>
          </a:bodyPr>
          <a:lstStyle/>
          <a:p>
            <a:pPr marL="0" indent="0">
              <a:buNone/>
            </a:pPr>
            <a:r>
              <a:rPr lang="en-US" sz="2400" dirty="0"/>
              <a:t>Students seeking certification in EC-3, EC-6, 4-8, or All Level Special Education should now view the </a:t>
            </a:r>
            <a:r>
              <a:rPr lang="en-US" sz="2400" dirty="0">
                <a:hlinkClick r:id="rId2"/>
              </a:rPr>
              <a:t>Elementary Application </a:t>
            </a:r>
            <a:r>
              <a:rPr lang="en-US" sz="2400" dirty="0"/>
              <a:t>presentation.</a:t>
            </a:r>
          </a:p>
          <a:p>
            <a:pPr marL="0" indent="0">
              <a:buNone/>
            </a:pPr>
            <a:endParaRPr lang="en-US" sz="2400" dirty="0"/>
          </a:p>
          <a:p>
            <a:pPr marL="0" indent="0">
              <a:buNone/>
            </a:pPr>
            <a:r>
              <a:rPr lang="en-US" sz="2400" dirty="0"/>
              <a:t>Students seeking certification in 6-12, 7-12, 8-12, or All Level Art, Music, PE, Spanish, or Theatre should now view the </a:t>
            </a:r>
            <a:r>
              <a:rPr lang="en-US" sz="2400" dirty="0">
                <a:hlinkClick r:id="rId3"/>
              </a:rPr>
              <a:t>Secondary/All Level Application </a:t>
            </a:r>
            <a:r>
              <a:rPr lang="en-US" sz="2400" dirty="0"/>
              <a:t>presentation.</a:t>
            </a:r>
          </a:p>
          <a:p>
            <a:pPr marL="0" indent="0">
              <a:buNone/>
            </a:pPr>
            <a:endParaRPr lang="en-US" sz="2400" dirty="0"/>
          </a:p>
          <a:p>
            <a:pPr marL="0" indent="0">
              <a:buNone/>
            </a:pPr>
            <a:r>
              <a:rPr lang="en-US" dirty="0"/>
              <a:t>Please contact the EPS office or an advisor/mentor if you have any questions. </a:t>
            </a:r>
            <a:r>
              <a:rPr lang="en-US"/>
              <a:t>(</a:t>
            </a:r>
            <a:r>
              <a:rPr lang="en-US">
                <a:hlinkClick r:id="rId4"/>
              </a:rPr>
              <a:t>amusick@</a:t>
            </a:r>
            <a:r>
              <a:rPr lang="en-US" dirty="0">
                <a:hlinkClick r:id="rId4"/>
              </a:rPr>
              <a:t>tarleton.edu</a:t>
            </a:r>
            <a:r>
              <a:rPr lang="en-US" dirty="0"/>
              <a:t> for TEP questions.)</a:t>
            </a:r>
          </a:p>
          <a:p>
            <a:endParaRPr lang="en-US" dirty="0"/>
          </a:p>
        </p:txBody>
      </p:sp>
      <p:sp>
        <p:nvSpPr>
          <p:cNvPr id="3" name="Slide Number Placeholder 2">
            <a:extLst>
              <a:ext uri="{FF2B5EF4-FFF2-40B4-BE49-F238E27FC236}">
                <a16:creationId xmlns:a16="http://schemas.microsoft.com/office/drawing/2014/main" id="{CB992A54-D2B7-4317-8F28-29A346815573}"/>
              </a:ext>
            </a:extLst>
          </p:cNvPr>
          <p:cNvSpPr>
            <a:spLocks noGrp="1"/>
          </p:cNvSpPr>
          <p:nvPr>
            <p:ph type="sldNum" sz="quarter" idx="12"/>
          </p:nvPr>
        </p:nvSpPr>
        <p:spPr/>
        <p:txBody>
          <a:bodyPr/>
          <a:lstStyle/>
          <a:p>
            <a:fld id="{AA23EBD3-1EF8-AD4F-BAF6-F70C65CCC098}" type="slidenum">
              <a:rPr lang="en-US" smtClean="0"/>
              <a:t>18</a:t>
            </a:fld>
            <a:endParaRPr lang="en-US" dirty="0"/>
          </a:p>
        </p:txBody>
      </p:sp>
      <p:sp>
        <p:nvSpPr>
          <p:cNvPr id="5" name="Footer Placeholder 4">
            <a:extLst>
              <a:ext uri="{FF2B5EF4-FFF2-40B4-BE49-F238E27FC236}">
                <a16:creationId xmlns:a16="http://schemas.microsoft.com/office/drawing/2014/main" id="{0034698C-994E-4BC0-805F-D274BC1712B4}"/>
              </a:ext>
            </a:extLst>
          </p:cNvPr>
          <p:cNvSpPr>
            <a:spLocks noGrp="1"/>
          </p:cNvSpPr>
          <p:nvPr>
            <p:ph type="ftr" sz="quarter" idx="3"/>
          </p:nvPr>
        </p:nvSpPr>
        <p:spPr/>
        <p:txBody>
          <a:bodyPr/>
          <a:lstStyle/>
          <a:p>
            <a:r>
              <a:rPr lang="en-US"/>
              <a:t>TARLETON STATE UNIVERSITY  |  TEXANS KNOW HOW.</a:t>
            </a:r>
            <a:endParaRPr lang="en-US" dirty="0">
              <a:solidFill>
                <a:schemeClr val="bg2">
                  <a:lumMod val="75000"/>
                </a:schemeClr>
              </a:solidFill>
            </a:endParaRPr>
          </a:p>
        </p:txBody>
      </p:sp>
    </p:spTree>
    <p:extLst>
      <p:ext uri="{BB962C8B-B14F-4D97-AF65-F5344CB8AC3E}">
        <p14:creationId xmlns:p14="http://schemas.microsoft.com/office/powerpoint/2010/main" val="376701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69AEAE4-A373-4BED-A527-3B6A14927817}"/>
              </a:ext>
            </a:extLst>
          </p:cNvPr>
          <p:cNvSpPr>
            <a:spLocks noGrp="1"/>
          </p:cNvSpPr>
          <p:nvPr>
            <p:ph idx="1"/>
          </p:nvPr>
        </p:nvSpPr>
        <p:spPr/>
        <p:txBody>
          <a:bodyPr/>
          <a:lstStyle/>
          <a:p>
            <a:pPr marL="0" indent="0" algn="ctr">
              <a:lnSpc>
                <a:spcPct val="150000"/>
              </a:lnSpc>
              <a:buNone/>
            </a:pPr>
            <a:r>
              <a:rPr lang="en-US" sz="2800" dirty="0"/>
              <a:t>This presentation will go over some of the qualifications for earning Texas teacher certification, detail the requirements for admission into the Teacher Education Program (TEP), and highlight some of the resources found on our website.</a:t>
            </a:r>
          </a:p>
          <a:p>
            <a:pPr marL="0" indent="0">
              <a:buNone/>
            </a:pPr>
            <a:endParaRPr lang="en-US" dirty="0"/>
          </a:p>
        </p:txBody>
      </p:sp>
      <p:sp>
        <p:nvSpPr>
          <p:cNvPr id="3" name="Slide Number Placeholder 2">
            <a:extLst>
              <a:ext uri="{FF2B5EF4-FFF2-40B4-BE49-F238E27FC236}">
                <a16:creationId xmlns:a16="http://schemas.microsoft.com/office/drawing/2014/main" id="{C44C71B5-4185-4AA6-8EA1-F01B5D516D07}"/>
              </a:ext>
            </a:extLst>
          </p:cNvPr>
          <p:cNvSpPr>
            <a:spLocks noGrp="1"/>
          </p:cNvSpPr>
          <p:nvPr>
            <p:ph type="sldNum" sz="quarter" idx="12"/>
          </p:nvPr>
        </p:nvSpPr>
        <p:spPr/>
        <p:txBody>
          <a:bodyPr/>
          <a:lstStyle/>
          <a:p>
            <a:fld id="{AA23EBD3-1EF8-AD4F-BAF6-F70C65CCC098}" type="slidenum">
              <a:rPr lang="en-US" smtClean="0"/>
              <a:t>2</a:t>
            </a:fld>
            <a:endParaRPr lang="en-US" dirty="0"/>
          </a:p>
        </p:txBody>
      </p:sp>
      <p:sp>
        <p:nvSpPr>
          <p:cNvPr id="4" name="Title 3">
            <a:extLst>
              <a:ext uri="{FF2B5EF4-FFF2-40B4-BE49-F238E27FC236}">
                <a16:creationId xmlns:a16="http://schemas.microsoft.com/office/drawing/2014/main" id="{1C13B997-EFF1-4788-95DE-AF8A49D9507D}"/>
              </a:ext>
            </a:extLst>
          </p:cNvPr>
          <p:cNvSpPr>
            <a:spLocks noGrp="1"/>
          </p:cNvSpPr>
          <p:nvPr>
            <p:ph type="title"/>
          </p:nvPr>
        </p:nvSpPr>
        <p:spPr>
          <a:xfrm>
            <a:off x="533094" y="464609"/>
            <a:ext cx="10515600" cy="1633821"/>
          </a:xfrm>
        </p:spPr>
        <p:txBody>
          <a:bodyPr>
            <a:normAutofit fontScale="90000"/>
          </a:bodyPr>
          <a:lstStyle/>
          <a:p>
            <a:pPr algn="ctr"/>
            <a:r>
              <a:rPr lang="en-US" dirty="0"/>
              <a:t>Congratulations on your decision to pursue Teacher Certification at Tarleton State University!</a:t>
            </a:r>
            <a:br>
              <a:rPr lang="en-US" dirty="0"/>
            </a:br>
            <a:br>
              <a:rPr lang="en-US" dirty="0"/>
            </a:br>
            <a:endParaRPr lang="en-US" dirty="0"/>
          </a:p>
        </p:txBody>
      </p:sp>
      <p:sp>
        <p:nvSpPr>
          <p:cNvPr id="5" name="Footer Placeholder 4">
            <a:extLst>
              <a:ext uri="{FF2B5EF4-FFF2-40B4-BE49-F238E27FC236}">
                <a16:creationId xmlns:a16="http://schemas.microsoft.com/office/drawing/2014/main" id="{4E80F74A-0354-4196-B5C2-B36434889D7C}"/>
              </a:ext>
            </a:extLst>
          </p:cNvPr>
          <p:cNvSpPr>
            <a:spLocks noGrp="1"/>
          </p:cNvSpPr>
          <p:nvPr>
            <p:ph type="ftr" sz="quarter" idx="3"/>
          </p:nvPr>
        </p:nvSpPr>
        <p:spPr/>
        <p:txBody>
          <a:bodyPr/>
          <a:lstStyle/>
          <a:p>
            <a:r>
              <a:rPr lang="en-US"/>
              <a:t>TARLETON STATE UNIVERSITY  |  TEXANS KNOW HOW.</a:t>
            </a:r>
            <a:endParaRPr lang="en-US" dirty="0">
              <a:solidFill>
                <a:schemeClr val="bg2">
                  <a:lumMod val="75000"/>
                </a:schemeClr>
              </a:solidFill>
            </a:endParaRPr>
          </a:p>
        </p:txBody>
      </p:sp>
    </p:spTree>
    <p:extLst>
      <p:ext uri="{BB962C8B-B14F-4D97-AF65-F5344CB8AC3E}">
        <p14:creationId xmlns:p14="http://schemas.microsoft.com/office/powerpoint/2010/main" val="2079140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109DC12-E853-4039-9D3A-F0072EC7A0B3}"/>
              </a:ext>
            </a:extLst>
          </p:cNvPr>
          <p:cNvSpPr>
            <a:spLocks noGrp="1"/>
          </p:cNvSpPr>
          <p:nvPr>
            <p:ph idx="1"/>
          </p:nvPr>
        </p:nvSpPr>
        <p:spPr>
          <a:xfrm>
            <a:off x="533093" y="323678"/>
            <a:ext cx="10820707" cy="5795768"/>
          </a:xfrm>
        </p:spPr>
        <p:txBody>
          <a:bodyPr>
            <a:normAutofit/>
          </a:bodyPr>
          <a:lstStyle/>
          <a:p>
            <a:r>
              <a:rPr lang="en-US" dirty="0"/>
              <a:t>The Teacher Education Program is housed in Educator Preparation Services (EPS) and located on the Stephenville campus in </a:t>
            </a:r>
            <a:r>
              <a:rPr lang="en-US" dirty="0">
                <a:hlinkClick r:id="rId2"/>
              </a:rPr>
              <a:t>Suite 101 of the Math Building</a:t>
            </a:r>
            <a:r>
              <a:rPr lang="en-US" dirty="0"/>
              <a:t>.</a:t>
            </a:r>
          </a:p>
          <a:p>
            <a:r>
              <a:rPr lang="en-US" dirty="0"/>
              <a:t>The </a:t>
            </a:r>
            <a:r>
              <a:rPr lang="en-US" dirty="0">
                <a:hlinkClick r:id="rId3"/>
              </a:rPr>
              <a:t>staff of Educator Preparation Services </a:t>
            </a:r>
            <a:r>
              <a:rPr lang="en-US" dirty="0"/>
              <a:t>will be there to guide you throughout your time in the Teacher Education Program – from applying to the program, to getting placed for clinical teaching, to taking your certification exams (</a:t>
            </a:r>
            <a:r>
              <a:rPr lang="en-US" dirty="0" err="1"/>
              <a:t>TExES</a:t>
            </a:r>
            <a:r>
              <a:rPr lang="en-US" dirty="0"/>
              <a:t> tests), to finally making your recommendation to TEA for your standard teaching certificate.</a:t>
            </a:r>
          </a:p>
          <a:p>
            <a:r>
              <a:rPr lang="en-US" dirty="0"/>
              <a:t>Please make sure the following EPS staff are made Safe Senders for your email:</a:t>
            </a:r>
          </a:p>
          <a:p>
            <a:pPr lvl="1"/>
            <a:r>
              <a:rPr lang="en-US" dirty="0"/>
              <a:t>Dr. Josh Jones – </a:t>
            </a:r>
            <a:r>
              <a:rPr lang="en-US" dirty="0">
                <a:hlinkClick r:id="rId4"/>
              </a:rPr>
              <a:t>jjones1@tarleton.edu</a:t>
            </a:r>
            <a:r>
              <a:rPr lang="en-US" dirty="0"/>
              <a:t> – Director of Teacher Education</a:t>
            </a:r>
          </a:p>
          <a:p>
            <a:pPr lvl="1"/>
            <a:r>
              <a:rPr lang="en-US" dirty="0"/>
              <a:t>Allison Musick – </a:t>
            </a:r>
            <a:r>
              <a:rPr lang="en-US" u="sng" dirty="0">
                <a:hlinkClick r:id="rId5"/>
              </a:rPr>
              <a:t>amusick@tarleton.edu</a:t>
            </a:r>
            <a:r>
              <a:rPr lang="en-US" dirty="0">
                <a:hlinkClick r:id="rId5"/>
              </a:rPr>
              <a:t> </a:t>
            </a:r>
            <a:r>
              <a:rPr lang="en-US" dirty="0"/>
              <a:t>– Certification Officer</a:t>
            </a:r>
          </a:p>
          <a:p>
            <a:pPr lvl="1"/>
            <a:r>
              <a:rPr lang="en-US" dirty="0"/>
              <a:t>Chelsea Lanier – </a:t>
            </a:r>
            <a:r>
              <a:rPr lang="en-US" u="sng" dirty="0">
                <a:hlinkClick r:id="rId6"/>
              </a:rPr>
              <a:t>clanier@tarleton.edu</a:t>
            </a:r>
            <a:r>
              <a:rPr lang="en-US" dirty="0"/>
              <a:t> – Program Specialist for Field Experiences</a:t>
            </a:r>
          </a:p>
          <a:p>
            <a:pPr lvl="1"/>
            <a:r>
              <a:rPr lang="en-US" dirty="0"/>
              <a:t>Brenda Strong – </a:t>
            </a:r>
            <a:r>
              <a:rPr lang="en-US" u="sng" dirty="0">
                <a:hlinkClick r:id="rId7"/>
              </a:rPr>
              <a:t>strong@tarleton.edu</a:t>
            </a:r>
            <a:r>
              <a:rPr lang="en-US" dirty="0"/>
              <a:t> – Coordinator of Certification Testing</a:t>
            </a:r>
          </a:p>
        </p:txBody>
      </p:sp>
      <p:sp>
        <p:nvSpPr>
          <p:cNvPr id="3" name="Slide Number Placeholder 2">
            <a:extLst>
              <a:ext uri="{FF2B5EF4-FFF2-40B4-BE49-F238E27FC236}">
                <a16:creationId xmlns:a16="http://schemas.microsoft.com/office/drawing/2014/main" id="{11A1D8A6-C810-44A8-928B-C8F80DE3DD9E}"/>
              </a:ext>
            </a:extLst>
          </p:cNvPr>
          <p:cNvSpPr>
            <a:spLocks noGrp="1"/>
          </p:cNvSpPr>
          <p:nvPr>
            <p:ph type="sldNum" sz="quarter" idx="12"/>
          </p:nvPr>
        </p:nvSpPr>
        <p:spPr/>
        <p:txBody>
          <a:bodyPr/>
          <a:lstStyle/>
          <a:p>
            <a:fld id="{AA23EBD3-1EF8-AD4F-BAF6-F70C65CCC098}" type="slidenum">
              <a:rPr lang="en-US" smtClean="0"/>
              <a:t>3</a:t>
            </a:fld>
            <a:endParaRPr lang="en-US" dirty="0"/>
          </a:p>
        </p:txBody>
      </p:sp>
      <p:sp>
        <p:nvSpPr>
          <p:cNvPr id="5" name="Footer Placeholder 4">
            <a:extLst>
              <a:ext uri="{FF2B5EF4-FFF2-40B4-BE49-F238E27FC236}">
                <a16:creationId xmlns:a16="http://schemas.microsoft.com/office/drawing/2014/main" id="{5AB61C16-9DBC-4EC3-BFC7-CE06557A4DE6}"/>
              </a:ext>
            </a:extLst>
          </p:cNvPr>
          <p:cNvSpPr>
            <a:spLocks noGrp="1"/>
          </p:cNvSpPr>
          <p:nvPr>
            <p:ph type="ftr" sz="quarter" idx="3"/>
          </p:nvPr>
        </p:nvSpPr>
        <p:spPr/>
        <p:txBody>
          <a:bodyPr/>
          <a:lstStyle/>
          <a:p>
            <a:r>
              <a:rPr lang="en-US"/>
              <a:t>TARLETON STATE UNIVERSITY  |  TEXANS KNOW HOW.</a:t>
            </a:r>
            <a:endParaRPr lang="en-US" dirty="0">
              <a:solidFill>
                <a:schemeClr val="bg2">
                  <a:lumMod val="75000"/>
                </a:schemeClr>
              </a:solidFill>
            </a:endParaRPr>
          </a:p>
        </p:txBody>
      </p:sp>
    </p:spTree>
    <p:extLst>
      <p:ext uri="{BB962C8B-B14F-4D97-AF65-F5344CB8AC3E}">
        <p14:creationId xmlns:p14="http://schemas.microsoft.com/office/powerpoint/2010/main" val="1599266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840EB01-016B-4109-9EBC-5B5DF7A68686}"/>
              </a:ext>
            </a:extLst>
          </p:cNvPr>
          <p:cNvSpPr>
            <a:spLocks noGrp="1"/>
          </p:cNvSpPr>
          <p:nvPr>
            <p:ph idx="1"/>
          </p:nvPr>
        </p:nvSpPr>
        <p:spPr>
          <a:xfrm>
            <a:off x="533093" y="786780"/>
            <a:ext cx="10820707" cy="5284440"/>
          </a:xfrm>
        </p:spPr>
        <p:txBody>
          <a:bodyPr>
            <a:normAutofit/>
          </a:bodyPr>
          <a:lstStyle/>
          <a:p>
            <a:pPr>
              <a:lnSpc>
                <a:spcPct val="120000"/>
              </a:lnSpc>
            </a:pPr>
            <a:r>
              <a:rPr lang="en-US" dirty="0"/>
              <a:t>The Teacher Education Program is designed to be completed during the last two years of a student’s bachelor’s degree. </a:t>
            </a:r>
          </a:p>
          <a:p>
            <a:pPr>
              <a:lnSpc>
                <a:spcPct val="120000"/>
              </a:lnSpc>
            </a:pPr>
            <a:r>
              <a:rPr lang="en-US" dirty="0"/>
              <a:t>It is divided into 4 Blocks that occur during the long semesters. Each Block has its own prerequisites and Blocks must be completed in sequential order.</a:t>
            </a:r>
          </a:p>
          <a:p>
            <a:pPr>
              <a:lnSpc>
                <a:spcPct val="120000"/>
              </a:lnSpc>
            </a:pPr>
            <a:r>
              <a:rPr lang="en-US" dirty="0"/>
              <a:t>A student must have at least 60 earned hours and have junior classification before taking Block 1. </a:t>
            </a:r>
          </a:p>
          <a:p>
            <a:pPr>
              <a:lnSpc>
                <a:spcPct val="120000"/>
              </a:lnSpc>
            </a:pPr>
            <a:r>
              <a:rPr lang="en-US" dirty="0"/>
              <a:t>A student must be admitted to the Teacher Ed Program before taking Block 2.</a:t>
            </a:r>
          </a:p>
          <a:p>
            <a:pPr>
              <a:lnSpc>
                <a:spcPct val="120000"/>
              </a:lnSpc>
            </a:pPr>
            <a:r>
              <a:rPr lang="en-US" dirty="0"/>
              <a:t>The program concludes with either one semester of Clinical Teaching during Block 4 or a yearlong residency completed in Blocks 3 and 4, referred to as TR1 and TR2.</a:t>
            </a:r>
          </a:p>
          <a:p>
            <a:endParaRPr lang="en-US" dirty="0"/>
          </a:p>
        </p:txBody>
      </p:sp>
      <p:sp>
        <p:nvSpPr>
          <p:cNvPr id="3" name="Slide Number Placeholder 2">
            <a:extLst>
              <a:ext uri="{FF2B5EF4-FFF2-40B4-BE49-F238E27FC236}">
                <a16:creationId xmlns:a16="http://schemas.microsoft.com/office/drawing/2014/main" id="{CE0BDF29-8936-460C-B152-EBBD1F3A9D8F}"/>
              </a:ext>
            </a:extLst>
          </p:cNvPr>
          <p:cNvSpPr>
            <a:spLocks noGrp="1"/>
          </p:cNvSpPr>
          <p:nvPr>
            <p:ph type="sldNum" sz="quarter" idx="12"/>
          </p:nvPr>
        </p:nvSpPr>
        <p:spPr/>
        <p:txBody>
          <a:bodyPr/>
          <a:lstStyle/>
          <a:p>
            <a:fld id="{AA23EBD3-1EF8-AD4F-BAF6-F70C65CCC098}" type="slidenum">
              <a:rPr lang="en-US" smtClean="0"/>
              <a:t>4</a:t>
            </a:fld>
            <a:endParaRPr lang="en-US" dirty="0"/>
          </a:p>
        </p:txBody>
      </p:sp>
      <p:sp>
        <p:nvSpPr>
          <p:cNvPr id="5" name="Footer Placeholder 4">
            <a:extLst>
              <a:ext uri="{FF2B5EF4-FFF2-40B4-BE49-F238E27FC236}">
                <a16:creationId xmlns:a16="http://schemas.microsoft.com/office/drawing/2014/main" id="{D38D041A-0C40-42A6-83AD-CE8F397179CF}"/>
              </a:ext>
            </a:extLst>
          </p:cNvPr>
          <p:cNvSpPr>
            <a:spLocks noGrp="1"/>
          </p:cNvSpPr>
          <p:nvPr>
            <p:ph type="ftr" sz="quarter" idx="3"/>
          </p:nvPr>
        </p:nvSpPr>
        <p:spPr/>
        <p:txBody>
          <a:bodyPr/>
          <a:lstStyle/>
          <a:p>
            <a:r>
              <a:rPr lang="en-US"/>
              <a:t>TARLETON STATE UNIVERSITY  |  TEXANS KNOW HOW.</a:t>
            </a:r>
            <a:endParaRPr lang="en-US" dirty="0">
              <a:solidFill>
                <a:schemeClr val="bg2">
                  <a:lumMod val="75000"/>
                </a:schemeClr>
              </a:solidFill>
            </a:endParaRPr>
          </a:p>
        </p:txBody>
      </p:sp>
    </p:spTree>
    <p:extLst>
      <p:ext uri="{BB962C8B-B14F-4D97-AF65-F5344CB8AC3E}">
        <p14:creationId xmlns:p14="http://schemas.microsoft.com/office/powerpoint/2010/main" val="1778588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AF19278-9EFA-45D8-99A9-B97281628B5B}"/>
              </a:ext>
            </a:extLst>
          </p:cNvPr>
          <p:cNvSpPr>
            <a:spLocks noGrp="1"/>
          </p:cNvSpPr>
          <p:nvPr>
            <p:ph type="sldNum" sz="quarter" idx="12"/>
          </p:nvPr>
        </p:nvSpPr>
        <p:spPr/>
        <p:txBody>
          <a:bodyPr/>
          <a:lstStyle/>
          <a:p>
            <a:fld id="{AA23EBD3-1EF8-AD4F-BAF6-F70C65CCC098}" type="slidenum">
              <a:rPr lang="en-US" smtClean="0"/>
              <a:t>5</a:t>
            </a:fld>
            <a:endParaRPr lang="en-US" dirty="0"/>
          </a:p>
        </p:txBody>
      </p:sp>
      <p:sp>
        <p:nvSpPr>
          <p:cNvPr id="6" name="Title 5">
            <a:extLst>
              <a:ext uri="{FF2B5EF4-FFF2-40B4-BE49-F238E27FC236}">
                <a16:creationId xmlns:a16="http://schemas.microsoft.com/office/drawing/2014/main" id="{17B1B52F-E26F-46ED-BC6E-65A26AAB19E4}"/>
              </a:ext>
            </a:extLst>
          </p:cNvPr>
          <p:cNvSpPr>
            <a:spLocks noGrp="1"/>
          </p:cNvSpPr>
          <p:nvPr>
            <p:ph type="title"/>
          </p:nvPr>
        </p:nvSpPr>
        <p:spPr>
          <a:xfrm>
            <a:off x="462198" y="339675"/>
            <a:ext cx="6067554" cy="1068388"/>
          </a:xfrm>
        </p:spPr>
        <p:txBody>
          <a:bodyPr/>
          <a:lstStyle/>
          <a:p>
            <a:r>
              <a:rPr lang="en-US" dirty="0"/>
              <a:t>Our Website:</a:t>
            </a:r>
            <a:br>
              <a:rPr lang="en-US" dirty="0"/>
            </a:br>
            <a:r>
              <a:rPr lang="en-US" dirty="0">
                <a:hlinkClick r:id="rId2"/>
              </a:rPr>
              <a:t>www.tarleton.edu/eps</a:t>
            </a:r>
            <a:endParaRPr lang="en-US" dirty="0"/>
          </a:p>
        </p:txBody>
      </p:sp>
      <p:sp>
        <p:nvSpPr>
          <p:cNvPr id="8" name="Text Placeholder 7">
            <a:extLst>
              <a:ext uri="{FF2B5EF4-FFF2-40B4-BE49-F238E27FC236}">
                <a16:creationId xmlns:a16="http://schemas.microsoft.com/office/drawing/2014/main" id="{23A62D6F-EB5C-4A39-A2FE-15E54E0659C5}"/>
              </a:ext>
            </a:extLst>
          </p:cNvPr>
          <p:cNvSpPr>
            <a:spLocks noGrp="1"/>
          </p:cNvSpPr>
          <p:nvPr>
            <p:ph type="body" sz="half" idx="2"/>
          </p:nvPr>
        </p:nvSpPr>
        <p:spPr>
          <a:xfrm>
            <a:off x="479752" y="2656915"/>
            <a:ext cx="11232496" cy="2432793"/>
          </a:xfrm>
        </p:spPr>
        <p:txBody>
          <a:bodyPr>
            <a:normAutofit/>
          </a:bodyPr>
          <a:lstStyle/>
          <a:p>
            <a:r>
              <a:rPr lang="en-US" sz="1800" dirty="0"/>
              <a:t>Use the menus to navigate through the different sections of our website, including Teacher Education Program, Field Experiences, Certification Testing, and Student Resources.</a:t>
            </a:r>
          </a:p>
          <a:p>
            <a:r>
              <a:rPr lang="en-US" sz="1800" dirty="0"/>
              <a:t>Make sure to expand each header to see all sections.</a:t>
            </a:r>
          </a:p>
          <a:p>
            <a:r>
              <a:rPr lang="en-US" sz="1800" dirty="0"/>
              <a:t>Our </a:t>
            </a:r>
            <a:r>
              <a:rPr lang="en-US" sz="1800" dirty="0">
                <a:hlinkClick r:id="rId3"/>
              </a:rPr>
              <a:t>Facebook page </a:t>
            </a:r>
            <a:r>
              <a:rPr lang="en-US" sz="1800" dirty="0"/>
              <a:t>contains announcements and job postings. Be sure to check it often.</a:t>
            </a:r>
          </a:p>
        </p:txBody>
      </p:sp>
      <p:sp>
        <p:nvSpPr>
          <p:cNvPr id="5" name="Footer Placeholder 4">
            <a:extLst>
              <a:ext uri="{FF2B5EF4-FFF2-40B4-BE49-F238E27FC236}">
                <a16:creationId xmlns:a16="http://schemas.microsoft.com/office/drawing/2014/main" id="{2DAE6A3F-3B21-4DF2-8DC8-BFAB31A3DE7C}"/>
              </a:ext>
            </a:extLst>
          </p:cNvPr>
          <p:cNvSpPr>
            <a:spLocks noGrp="1"/>
          </p:cNvSpPr>
          <p:nvPr>
            <p:ph type="ftr" sz="quarter" idx="3"/>
          </p:nvPr>
        </p:nvSpPr>
        <p:spPr/>
        <p:txBody>
          <a:bodyPr/>
          <a:lstStyle/>
          <a:p>
            <a:r>
              <a:rPr lang="en-US"/>
              <a:t>TARLETON STATE UNIVERSITY  |  TEXANS KNOW HOW.</a:t>
            </a:r>
            <a:endParaRPr lang="en-US" dirty="0">
              <a:solidFill>
                <a:schemeClr val="bg2">
                  <a:lumMod val="75000"/>
                </a:schemeClr>
              </a:solidFill>
            </a:endParaRPr>
          </a:p>
        </p:txBody>
      </p:sp>
      <p:pic>
        <p:nvPicPr>
          <p:cNvPr id="7" name="Picture 6">
            <a:extLst>
              <a:ext uri="{FF2B5EF4-FFF2-40B4-BE49-F238E27FC236}">
                <a16:creationId xmlns:a16="http://schemas.microsoft.com/office/drawing/2014/main" id="{0D4A17E6-2FEA-4AFF-AC4A-FF7AB919203C}"/>
              </a:ext>
            </a:extLst>
          </p:cNvPr>
          <p:cNvPicPr>
            <a:picLocks noChangeAspect="1"/>
          </p:cNvPicPr>
          <p:nvPr/>
        </p:nvPicPr>
        <p:blipFill>
          <a:blip r:embed="rId4"/>
          <a:stretch>
            <a:fillRect/>
          </a:stretch>
        </p:blipFill>
        <p:spPr>
          <a:xfrm>
            <a:off x="462198" y="1682802"/>
            <a:ext cx="11006804" cy="699374"/>
          </a:xfrm>
          <a:prstGeom prst="rect">
            <a:avLst/>
          </a:prstGeom>
        </p:spPr>
      </p:pic>
    </p:spTree>
    <p:extLst>
      <p:ext uri="{BB962C8B-B14F-4D97-AF65-F5344CB8AC3E}">
        <p14:creationId xmlns:p14="http://schemas.microsoft.com/office/powerpoint/2010/main" val="753241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C7E40F8-BF00-4C87-B0C9-3F6009143389}"/>
              </a:ext>
            </a:extLst>
          </p:cNvPr>
          <p:cNvSpPr>
            <a:spLocks noGrp="1"/>
          </p:cNvSpPr>
          <p:nvPr>
            <p:ph idx="1"/>
          </p:nvPr>
        </p:nvSpPr>
        <p:spPr/>
        <p:txBody>
          <a:bodyPr>
            <a:normAutofit fontScale="92500" lnSpcReduction="10000"/>
          </a:bodyPr>
          <a:lstStyle/>
          <a:p>
            <a:r>
              <a:rPr lang="en-US" dirty="0"/>
              <a:t>If you do not have a criminal history, now is not the time to get one. If you do have a significant criminal history, you may need to rethink your career goals.</a:t>
            </a:r>
          </a:p>
          <a:p>
            <a:r>
              <a:rPr lang="en-US" dirty="0"/>
              <a:t>In every class that includes field experiences, you will be asked to fill out a criminal history background  check consent form. School districts will perform a name/DOB check. If there are any ‘hits’, they may elect not to allow you in their schools.</a:t>
            </a:r>
          </a:p>
          <a:p>
            <a:r>
              <a:rPr lang="en-US" dirty="0"/>
              <a:t>When you apply for your standard certification through the Texas Education Agency (TEA), you will submit electronic fingerprints and a national criminal history review will be performed. The results could prevent you from being certified.</a:t>
            </a:r>
          </a:p>
          <a:p>
            <a:r>
              <a:rPr lang="en-US" dirty="0"/>
              <a:t>As an additional hurdle, hiring school districts will have access to the results of your national criminal history check. Even though an infraction may not have kept you from being able to complete your field experiences and become certified, the school district may decide not to hire you.</a:t>
            </a:r>
          </a:p>
        </p:txBody>
      </p:sp>
      <p:sp>
        <p:nvSpPr>
          <p:cNvPr id="3" name="Slide Number Placeholder 2">
            <a:extLst>
              <a:ext uri="{FF2B5EF4-FFF2-40B4-BE49-F238E27FC236}">
                <a16:creationId xmlns:a16="http://schemas.microsoft.com/office/drawing/2014/main" id="{D0EA44F2-6291-4389-B805-0874A7C4ABA2}"/>
              </a:ext>
            </a:extLst>
          </p:cNvPr>
          <p:cNvSpPr>
            <a:spLocks noGrp="1"/>
          </p:cNvSpPr>
          <p:nvPr>
            <p:ph type="sldNum" sz="quarter" idx="12"/>
          </p:nvPr>
        </p:nvSpPr>
        <p:spPr/>
        <p:txBody>
          <a:bodyPr/>
          <a:lstStyle/>
          <a:p>
            <a:fld id="{AA23EBD3-1EF8-AD4F-BAF6-F70C65CCC098}" type="slidenum">
              <a:rPr lang="en-US" smtClean="0"/>
              <a:t>6</a:t>
            </a:fld>
            <a:endParaRPr lang="en-US" dirty="0"/>
          </a:p>
        </p:txBody>
      </p:sp>
      <p:sp>
        <p:nvSpPr>
          <p:cNvPr id="4" name="Title 3">
            <a:extLst>
              <a:ext uri="{FF2B5EF4-FFF2-40B4-BE49-F238E27FC236}">
                <a16:creationId xmlns:a16="http://schemas.microsoft.com/office/drawing/2014/main" id="{36D9F0AB-8991-4948-8F6F-AEB8CFE2B4E2}"/>
              </a:ext>
            </a:extLst>
          </p:cNvPr>
          <p:cNvSpPr>
            <a:spLocks noGrp="1"/>
          </p:cNvSpPr>
          <p:nvPr>
            <p:ph type="title"/>
          </p:nvPr>
        </p:nvSpPr>
        <p:spPr/>
        <p:txBody>
          <a:bodyPr>
            <a:normAutofit fontScale="90000"/>
          </a:bodyPr>
          <a:lstStyle/>
          <a:p>
            <a:r>
              <a:rPr lang="en-US" dirty="0"/>
              <a:t>Teachers are held to a higher standard. One area looked at closely is criminal history</a:t>
            </a:r>
            <a:r>
              <a:rPr lang="en-US" sz="2400" dirty="0"/>
              <a:t>.</a:t>
            </a:r>
            <a:br>
              <a:rPr lang="en-US" sz="2400" dirty="0"/>
            </a:br>
            <a:endParaRPr lang="en-US" dirty="0"/>
          </a:p>
        </p:txBody>
      </p:sp>
      <p:sp>
        <p:nvSpPr>
          <p:cNvPr id="5" name="Footer Placeholder 4">
            <a:extLst>
              <a:ext uri="{FF2B5EF4-FFF2-40B4-BE49-F238E27FC236}">
                <a16:creationId xmlns:a16="http://schemas.microsoft.com/office/drawing/2014/main" id="{A990F630-4309-4853-9413-E5E560BA7404}"/>
              </a:ext>
            </a:extLst>
          </p:cNvPr>
          <p:cNvSpPr>
            <a:spLocks noGrp="1"/>
          </p:cNvSpPr>
          <p:nvPr>
            <p:ph type="ftr" sz="quarter" idx="3"/>
          </p:nvPr>
        </p:nvSpPr>
        <p:spPr/>
        <p:txBody>
          <a:bodyPr/>
          <a:lstStyle/>
          <a:p>
            <a:r>
              <a:rPr lang="en-US"/>
              <a:t>TARLETON STATE UNIVERSITY  |  TEXANS KNOW HOW.</a:t>
            </a:r>
            <a:endParaRPr lang="en-US" dirty="0">
              <a:solidFill>
                <a:schemeClr val="bg2">
                  <a:lumMod val="75000"/>
                </a:schemeClr>
              </a:solidFill>
            </a:endParaRPr>
          </a:p>
        </p:txBody>
      </p:sp>
    </p:spTree>
    <p:extLst>
      <p:ext uri="{BB962C8B-B14F-4D97-AF65-F5344CB8AC3E}">
        <p14:creationId xmlns:p14="http://schemas.microsoft.com/office/powerpoint/2010/main" val="1274343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FB1FBAD-BCC8-4736-81BA-1B045F319976}"/>
              </a:ext>
            </a:extLst>
          </p:cNvPr>
          <p:cNvSpPr>
            <a:spLocks noGrp="1"/>
          </p:cNvSpPr>
          <p:nvPr>
            <p:ph idx="1"/>
          </p:nvPr>
        </p:nvSpPr>
        <p:spPr>
          <a:xfrm>
            <a:off x="533093" y="1219200"/>
            <a:ext cx="10820707" cy="4947138"/>
          </a:xfrm>
        </p:spPr>
        <p:txBody>
          <a:bodyPr>
            <a:normAutofit fontScale="62500" lnSpcReduction="20000"/>
          </a:bodyPr>
          <a:lstStyle/>
          <a:p>
            <a:pPr marL="0" indent="0">
              <a:lnSpc>
                <a:spcPct val="120000"/>
              </a:lnSpc>
              <a:spcBef>
                <a:spcPts val="0"/>
              </a:spcBef>
              <a:spcAft>
                <a:spcPts val="0"/>
              </a:spcAft>
              <a:buNone/>
            </a:pPr>
            <a:r>
              <a:rPr lang="en-US" sz="2900" dirty="0"/>
              <a:t>Will having a criminal history prevent me from becoming certified? Possibly. Criminal histories are evaluated on a case by case basis by considering the following factors: </a:t>
            </a:r>
          </a:p>
          <a:p>
            <a:pPr marL="0" indent="0">
              <a:lnSpc>
                <a:spcPct val="120000"/>
              </a:lnSpc>
              <a:spcBef>
                <a:spcPts val="0"/>
              </a:spcBef>
              <a:spcAft>
                <a:spcPts val="0"/>
              </a:spcAft>
              <a:buNone/>
            </a:pPr>
            <a:endParaRPr lang="en-US" sz="2900" dirty="0"/>
          </a:p>
          <a:p>
            <a:pPr>
              <a:lnSpc>
                <a:spcPct val="120000"/>
              </a:lnSpc>
              <a:spcBef>
                <a:spcPts val="0"/>
              </a:spcBef>
              <a:spcAft>
                <a:spcPts val="0"/>
              </a:spcAft>
            </a:pPr>
            <a:r>
              <a:rPr lang="en-US" sz="2900" dirty="0"/>
              <a:t>the nature and seriousness of the crime;</a:t>
            </a:r>
          </a:p>
          <a:p>
            <a:pPr>
              <a:lnSpc>
                <a:spcPct val="120000"/>
              </a:lnSpc>
              <a:spcBef>
                <a:spcPts val="0"/>
              </a:spcBef>
              <a:spcAft>
                <a:spcPts val="0"/>
              </a:spcAft>
            </a:pPr>
            <a:r>
              <a:rPr lang="en-US" sz="2900" dirty="0"/>
              <a:t>the relationship of the crime to the purposes that certification is required to become a professional educator;</a:t>
            </a:r>
          </a:p>
          <a:p>
            <a:pPr>
              <a:lnSpc>
                <a:spcPct val="120000"/>
              </a:lnSpc>
              <a:spcBef>
                <a:spcPts val="0"/>
              </a:spcBef>
              <a:spcAft>
                <a:spcPts val="0"/>
              </a:spcAft>
            </a:pPr>
            <a:r>
              <a:rPr lang="en-US" sz="2900" dirty="0"/>
              <a:t>the extent to which certification might offer an opportunity to engage in further criminal activity of the same  type as that in which the person previously had been involved;</a:t>
            </a:r>
          </a:p>
          <a:p>
            <a:pPr>
              <a:lnSpc>
                <a:spcPct val="120000"/>
              </a:lnSpc>
              <a:spcBef>
                <a:spcPts val="0"/>
              </a:spcBef>
              <a:spcAft>
                <a:spcPts val="0"/>
              </a:spcAft>
            </a:pPr>
            <a:r>
              <a:rPr lang="en-US" sz="2900" dirty="0"/>
              <a:t>the relationship of the crime to the ability, capacity, or fitness required to perform the duties of a professional educator; </a:t>
            </a:r>
          </a:p>
          <a:p>
            <a:pPr>
              <a:lnSpc>
                <a:spcPct val="120000"/>
              </a:lnSpc>
              <a:spcBef>
                <a:spcPts val="0"/>
              </a:spcBef>
              <a:spcAft>
                <a:spcPts val="0"/>
              </a:spcAft>
            </a:pPr>
            <a:r>
              <a:rPr lang="en-US" sz="2900" dirty="0"/>
              <a:t>the extent of the applicant's past criminal activity;</a:t>
            </a:r>
          </a:p>
          <a:p>
            <a:pPr>
              <a:lnSpc>
                <a:spcPct val="120000"/>
              </a:lnSpc>
              <a:spcBef>
                <a:spcPts val="0"/>
              </a:spcBef>
              <a:spcAft>
                <a:spcPts val="0"/>
              </a:spcAft>
            </a:pPr>
            <a:r>
              <a:rPr lang="en-US" sz="2900" dirty="0"/>
              <a:t>the age of the person when the crime was committed;</a:t>
            </a:r>
          </a:p>
          <a:p>
            <a:pPr>
              <a:lnSpc>
                <a:spcPct val="120000"/>
              </a:lnSpc>
              <a:spcBef>
                <a:spcPts val="0"/>
              </a:spcBef>
              <a:spcAft>
                <a:spcPts val="0"/>
              </a:spcAft>
            </a:pPr>
            <a:r>
              <a:rPr lang="en-US" sz="2900" dirty="0"/>
              <a:t>the amount of time that has elapsed since the person's last criminal activity;</a:t>
            </a:r>
          </a:p>
          <a:p>
            <a:pPr>
              <a:lnSpc>
                <a:spcPct val="120000"/>
              </a:lnSpc>
              <a:spcBef>
                <a:spcPts val="0"/>
              </a:spcBef>
              <a:spcAft>
                <a:spcPts val="0"/>
              </a:spcAft>
            </a:pPr>
            <a:r>
              <a:rPr lang="en-US" sz="2900" dirty="0"/>
              <a:t>the conduct and work activity of the person before and after the criminal activity;</a:t>
            </a:r>
          </a:p>
          <a:p>
            <a:pPr>
              <a:lnSpc>
                <a:spcPct val="120000"/>
              </a:lnSpc>
              <a:spcBef>
                <a:spcPts val="0"/>
              </a:spcBef>
              <a:spcAft>
                <a:spcPts val="0"/>
              </a:spcAft>
            </a:pPr>
            <a:r>
              <a:rPr lang="en-US" sz="2900" dirty="0"/>
              <a:t>if the person has completed the terms of their probation or deferred adjudication;</a:t>
            </a:r>
          </a:p>
          <a:p>
            <a:pPr>
              <a:lnSpc>
                <a:spcPct val="120000"/>
              </a:lnSpc>
              <a:spcBef>
                <a:spcPts val="0"/>
              </a:spcBef>
              <a:spcAft>
                <a:spcPts val="0"/>
              </a:spcAft>
            </a:pPr>
            <a:r>
              <a:rPr lang="en-US" sz="2900" dirty="0"/>
              <a:t>the evidence of rehabilitation; and</a:t>
            </a:r>
          </a:p>
          <a:p>
            <a:pPr>
              <a:lnSpc>
                <a:spcPct val="120000"/>
              </a:lnSpc>
              <a:spcBef>
                <a:spcPts val="0"/>
              </a:spcBef>
              <a:spcAft>
                <a:spcPts val="0"/>
              </a:spcAft>
            </a:pPr>
            <a:r>
              <a:rPr lang="en-US" sz="2900" dirty="0"/>
              <a:t>other evidence, including letters of recommendation.</a:t>
            </a:r>
          </a:p>
          <a:p>
            <a:endParaRPr lang="en-US" dirty="0"/>
          </a:p>
        </p:txBody>
      </p:sp>
      <p:sp>
        <p:nvSpPr>
          <p:cNvPr id="3" name="Slide Number Placeholder 2">
            <a:extLst>
              <a:ext uri="{FF2B5EF4-FFF2-40B4-BE49-F238E27FC236}">
                <a16:creationId xmlns:a16="http://schemas.microsoft.com/office/drawing/2014/main" id="{93054F48-B365-4ED0-A83F-30CC4FD105F8}"/>
              </a:ext>
            </a:extLst>
          </p:cNvPr>
          <p:cNvSpPr>
            <a:spLocks noGrp="1"/>
          </p:cNvSpPr>
          <p:nvPr>
            <p:ph type="sldNum" sz="quarter" idx="12"/>
          </p:nvPr>
        </p:nvSpPr>
        <p:spPr/>
        <p:txBody>
          <a:bodyPr/>
          <a:lstStyle/>
          <a:p>
            <a:fld id="{AA23EBD3-1EF8-AD4F-BAF6-F70C65CCC098}" type="slidenum">
              <a:rPr lang="en-US" smtClean="0"/>
              <a:t>7</a:t>
            </a:fld>
            <a:endParaRPr lang="en-US" dirty="0"/>
          </a:p>
        </p:txBody>
      </p:sp>
      <p:sp>
        <p:nvSpPr>
          <p:cNvPr id="4" name="Title 3">
            <a:extLst>
              <a:ext uri="{FF2B5EF4-FFF2-40B4-BE49-F238E27FC236}">
                <a16:creationId xmlns:a16="http://schemas.microsoft.com/office/drawing/2014/main" id="{FB2C0388-63A6-4AC7-B3DF-DAE5A7151FCA}"/>
              </a:ext>
            </a:extLst>
          </p:cNvPr>
          <p:cNvSpPr>
            <a:spLocks noGrp="1"/>
          </p:cNvSpPr>
          <p:nvPr>
            <p:ph type="title"/>
          </p:nvPr>
        </p:nvSpPr>
        <p:spPr/>
        <p:txBody>
          <a:bodyPr/>
          <a:lstStyle/>
          <a:p>
            <a:r>
              <a:rPr lang="en-US" dirty="0">
                <a:hlinkClick r:id="rId2"/>
              </a:rPr>
              <a:t>Criminal History FAQs </a:t>
            </a:r>
            <a:r>
              <a:rPr lang="en-US" sz="800" dirty="0">
                <a:hlinkClick r:id="rId2"/>
              </a:rPr>
              <a:t>(source-TEA)</a:t>
            </a:r>
            <a:r>
              <a:rPr lang="en-US" dirty="0"/>
              <a:t> </a:t>
            </a:r>
          </a:p>
        </p:txBody>
      </p:sp>
      <p:sp>
        <p:nvSpPr>
          <p:cNvPr id="5" name="Footer Placeholder 4">
            <a:extLst>
              <a:ext uri="{FF2B5EF4-FFF2-40B4-BE49-F238E27FC236}">
                <a16:creationId xmlns:a16="http://schemas.microsoft.com/office/drawing/2014/main" id="{08AFCF3F-822D-490D-87B3-C66C68EAA5D8}"/>
              </a:ext>
            </a:extLst>
          </p:cNvPr>
          <p:cNvSpPr>
            <a:spLocks noGrp="1"/>
          </p:cNvSpPr>
          <p:nvPr>
            <p:ph type="ftr" sz="quarter" idx="3"/>
          </p:nvPr>
        </p:nvSpPr>
        <p:spPr/>
        <p:txBody>
          <a:bodyPr/>
          <a:lstStyle/>
          <a:p>
            <a:r>
              <a:rPr lang="en-US"/>
              <a:t>TARLETON STATE UNIVERSITY  |  TEXANS KNOW HOW.</a:t>
            </a:r>
            <a:endParaRPr lang="en-US" dirty="0">
              <a:solidFill>
                <a:schemeClr val="bg2">
                  <a:lumMod val="75000"/>
                </a:schemeClr>
              </a:solidFill>
            </a:endParaRPr>
          </a:p>
        </p:txBody>
      </p:sp>
    </p:spTree>
    <p:extLst>
      <p:ext uri="{BB962C8B-B14F-4D97-AF65-F5344CB8AC3E}">
        <p14:creationId xmlns:p14="http://schemas.microsoft.com/office/powerpoint/2010/main" val="3463950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F5DA3ED-61DE-42CE-A627-08CCF9A6688C}"/>
              </a:ext>
            </a:extLst>
          </p:cNvPr>
          <p:cNvSpPr>
            <a:spLocks noGrp="1"/>
          </p:cNvSpPr>
          <p:nvPr>
            <p:ph idx="1"/>
          </p:nvPr>
        </p:nvSpPr>
        <p:spPr/>
        <p:txBody>
          <a:bodyPr>
            <a:normAutofit/>
          </a:bodyPr>
          <a:lstStyle/>
          <a:p>
            <a:r>
              <a:rPr lang="en-US" dirty="0">
                <a:cs typeface="Adobe Devanagari" panose="02040503050201020203" pitchFamily="18" charset="0"/>
              </a:rPr>
              <a:t>A Preliminary Criminal History Evaluation is a non-mandatory, non-binding evaluation of an individual’s self-reported criminal history.  In addition, the agency obtains your name-based Texas criminal history information. The service is provided to the requestor for a non-refundable fee. The requestor will receive an evaluation letter by email from agency staff advising of potential ineligibility for educator certification. </a:t>
            </a:r>
          </a:p>
          <a:p>
            <a:endParaRPr lang="en-US" dirty="0">
              <a:cs typeface="Adobe Devanagari" panose="02040503050201020203" pitchFamily="18" charset="0"/>
            </a:endParaRPr>
          </a:p>
          <a:p>
            <a:r>
              <a:rPr lang="en-US" dirty="0">
                <a:cs typeface="Adobe Devanagari" panose="02040503050201020203" pitchFamily="18" charset="0"/>
              </a:rPr>
              <a:t>For more information, see </a:t>
            </a:r>
            <a:r>
              <a:rPr lang="en-US" u="sng" dirty="0">
                <a:cs typeface="Adobe Devanagari" panose="02040503050201020203" pitchFamily="18" charset="0"/>
                <a:hlinkClick r:id="rId2"/>
              </a:rPr>
              <a:t>Preliminary Criminal History Evaluation of Educator Certification Candidates</a:t>
            </a:r>
            <a:r>
              <a:rPr lang="en-US" dirty="0">
                <a:cs typeface="Adobe Devanagari" panose="02040503050201020203" pitchFamily="18" charset="0"/>
              </a:rPr>
              <a:t> FAQs on the Texas Education Agency website.</a:t>
            </a:r>
          </a:p>
          <a:p>
            <a:endParaRPr lang="en-US" dirty="0"/>
          </a:p>
        </p:txBody>
      </p:sp>
      <p:sp>
        <p:nvSpPr>
          <p:cNvPr id="3" name="Slide Number Placeholder 2">
            <a:extLst>
              <a:ext uri="{FF2B5EF4-FFF2-40B4-BE49-F238E27FC236}">
                <a16:creationId xmlns:a16="http://schemas.microsoft.com/office/drawing/2014/main" id="{31F3AC76-FFCF-4341-9D72-1C571E50DB0A}"/>
              </a:ext>
            </a:extLst>
          </p:cNvPr>
          <p:cNvSpPr>
            <a:spLocks noGrp="1"/>
          </p:cNvSpPr>
          <p:nvPr>
            <p:ph type="sldNum" sz="quarter" idx="12"/>
          </p:nvPr>
        </p:nvSpPr>
        <p:spPr/>
        <p:txBody>
          <a:bodyPr/>
          <a:lstStyle/>
          <a:p>
            <a:fld id="{AA23EBD3-1EF8-AD4F-BAF6-F70C65CCC098}" type="slidenum">
              <a:rPr lang="en-US" smtClean="0"/>
              <a:t>8</a:t>
            </a:fld>
            <a:endParaRPr lang="en-US" dirty="0"/>
          </a:p>
        </p:txBody>
      </p:sp>
      <p:sp>
        <p:nvSpPr>
          <p:cNvPr id="4" name="Title 3">
            <a:extLst>
              <a:ext uri="{FF2B5EF4-FFF2-40B4-BE49-F238E27FC236}">
                <a16:creationId xmlns:a16="http://schemas.microsoft.com/office/drawing/2014/main" id="{40EE0624-11C4-4B7D-97B3-8EE673FDC9CE}"/>
              </a:ext>
            </a:extLst>
          </p:cNvPr>
          <p:cNvSpPr>
            <a:spLocks noGrp="1"/>
          </p:cNvSpPr>
          <p:nvPr>
            <p:ph type="title"/>
          </p:nvPr>
        </p:nvSpPr>
        <p:spPr/>
        <p:txBody>
          <a:bodyPr/>
          <a:lstStyle/>
          <a:p>
            <a:r>
              <a:rPr lang="en-US" dirty="0"/>
              <a:t>Preliminary Criminal History Evaluation </a:t>
            </a:r>
          </a:p>
        </p:txBody>
      </p:sp>
      <p:sp>
        <p:nvSpPr>
          <p:cNvPr id="5" name="Footer Placeholder 4">
            <a:extLst>
              <a:ext uri="{FF2B5EF4-FFF2-40B4-BE49-F238E27FC236}">
                <a16:creationId xmlns:a16="http://schemas.microsoft.com/office/drawing/2014/main" id="{C4493011-D13D-4AD0-9353-51E5007C00A1}"/>
              </a:ext>
            </a:extLst>
          </p:cNvPr>
          <p:cNvSpPr>
            <a:spLocks noGrp="1"/>
          </p:cNvSpPr>
          <p:nvPr>
            <p:ph type="ftr" sz="quarter" idx="3"/>
          </p:nvPr>
        </p:nvSpPr>
        <p:spPr/>
        <p:txBody>
          <a:bodyPr/>
          <a:lstStyle/>
          <a:p>
            <a:r>
              <a:rPr lang="en-US"/>
              <a:t>TARLETON STATE UNIVERSITY  |  TEXANS KNOW HOW.</a:t>
            </a:r>
            <a:endParaRPr lang="en-US" dirty="0">
              <a:solidFill>
                <a:schemeClr val="bg2">
                  <a:lumMod val="75000"/>
                </a:schemeClr>
              </a:solidFill>
            </a:endParaRPr>
          </a:p>
        </p:txBody>
      </p:sp>
    </p:spTree>
    <p:extLst>
      <p:ext uri="{BB962C8B-B14F-4D97-AF65-F5344CB8AC3E}">
        <p14:creationId xmlns:p14="http://schemas.microsoft.com/office/powerpoint/2010/main" val="4271229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E084AF5-FA2B-4164-AA02-A6AED0E9E77A}"/>
              </a:ext>
            </a:extLst>
          </p:cNvPr>
          <p:cNvSpPr>
            <a:spLocks noGrp="1"/>
          </p:cNvSpPr>
          <p:nvPr>
            <p:ph idx="1"/>
          </p:nvPr>
        </p:nvSpPr>
        <p:spPr>
          <a:xfrm>
            <a:off x="533093" y="211015"/>
            <a:ext cx="10820707" cy="5624410"/>
          </a:xfrm>
        </p:spPr>
        <p:txBody>
          <a:bodyPr>
            <a:normAutofit fontScale="92500" lnSpcReduction="10000"/>
          </a:bodyPr>
          <a:lstStyle/>
          <a:p>
            <a:r>
              <a:rPr lang="en-US" b="1" dirty="0"/>
              <a:t>EDUC 3320/3321 is the only Professional Development course that can be taken without being admitted into the TEP.  </a:t>
            </a:r>
            <a:r>
              <a:rPr lang="en-US" dirty="0"/>
              <a:t>It is normally while in this class that students apply for admission. </a:t>
            </a:r>
          </a:p>
          <a:p>
            <a:pPr marL="285750" indent="-285750"/>
            <a:r>
              <a:rPr lang="en-US" dirty="0"/>
              <a:t>There are three admission periods each year – Spring, Summer, and Fall. Spring applications are due by February 15</a:t>
            </a:r>
            <a:r>
              <a:rPr lang="en-US" baseline="30000" dirty="0"/>
              <a:t>th</a:t>
            </a:r>
            <a:r>
              <a:rPr lang="en-US" dirty="0"/>
              <a:t>, Summer applications are due by July 1</a:t>
            </a:r>
            <a:r>
              <a:rPr lang="en-US" baseline="30000" dirty="0"/>
              <a:t>st</a:t>
            </a:r>
            <a:r>
              <a:rPr lang="en-US" dirty="0"/>
              <a:t>, and Fall applications are due by October 15</a:t>
            </a:r>
            <a:r>
              <a:rPr lang="en-US" baseline="30000" dirty="0"/>
              <a:t>th</a:t>
            </a:r>
            <a:r>
              <a:rPr lang="en-US" dirty="0"/>
              <a:t>.  </a:t>
            </a:r>
          </a:p>
          <a:p>
            <a:pPr marL="285750" indent="-285750"/>
            <a:r>
              <a:rPr lang="en-US" dirty="0"/>
              <a:t>For a full list of </a:t>
            </a:r>
            <a:r>
              <a:rPr lang="en-US" dirty="0">
                <a:hlinkClick r:id="rId2"/>
              </a:rPr>
              <a:t>deadlines</a:t>
            </a:r>
            <a:r>
              <a:rPr lang="en-US" dirty="0"/>
              <a:t> for each semester, choose Teacher Education Program – </a:t>
            </a:r>
            <a:r>
              <a:rPr lang="en-US" dirty="0">
                <a:hlinkClick r:id="rId2"/>
              </a:rPr>
              <a:t>Apply Now! </a:t>
            </a:r>
            <a:endParaRPr lang="en-US" dirty="0"/>
          </a:p>
          <a:p>
            <a:pPr marL="285750" indent="-285750"/>
            <a:r>
              <a:rPr lang="en-US" dirty="0"/>
              <a:t>Do not wait until the deadline day to submit your application. Applications will not be accepted late. If the deadline falls on a weekend or a day that Tarleton is closed, applications will be accepted until 5:00 p.m. on the next day Tarleton is open following the deadline.</a:t>
            </a:r>
          </a:p>
          <a:p>
            <a:pPr marL="285750" indent="-285750"/>
            <a:r>
              <a:rPr lang="en-US" dirty="0"/>
              <a:t>If a student believes they will be admitted, they should go ahead and enroll in block 2 (EDUC 3331 or EDSP 4361) as soon as they are able. Although final decisions will not be made by the Educator Preparation Council until right before the next semester begins, students who are being denied will have already been notified by this time.</a:t>
            </a:r>
          </a:p>
        </p:txBody>
      </p:sp>
      <p:sp>
        <p:nvSpPr>
          <p:cNvPr id="3" name="Slide Number Placeholder 2">
            <a:extLst>
              <a:ext uri="{FF2B5EF4-FFF2-40B4-BE49-F238E27FC236}">
                <a16:creationId xmlns:a16="http://schemas.microsoft.com/office/drawing/2014/main" id="{890FABB8-AEF3-4A64-8C6F-3168429D92F9}"/>
              </a:ext>
            </a:extLst>
          </p:cNvPr>
          <p:cNvSpPr>
            <a:spLocks noGrp="1"/>
          </p:cNvSpPr>
          <p:nvPr>
            <p:ph type="sldNum" sz="quarter" idx="12"/>
          </p:nvPr>
        </p:nvSpPr>
        <p:spPr/>
        <p:txBody>
          <a:bodyPr/>
          <a:lstStyle/>
          <a:p>
            <a:fld id="{AA23EBD3-1EF8-AD4F-BAF6-F70C65CCC098}" type="slidenum">
              <a:rPr lang="en-US" smtClean="0"/>
              <a:t>9</a:t>
            </a:fld>
            <a:endParaRPr lang="en-US" dirty="0"/>
          </a:p>
        </p:txBody>
      </p:sp>
      <p:sp>
        <p:nvSpPr>
          <p:cNvPr id="5" name="Footer Placeholder 4">
            <a:extLst>
              <a:ext uri="{FF2B5EF4-FFF2-40B4-BE49-F238E27FC236}">
                <a16:creationId xmlns:a16="http://schemas.microsoft.com/office/drawing/2014/main" id="{98450D04-6C75-47C3-9CB7-BB8CA8253B45}"/>
              </a:ext>
            </a:extLst>
          </p:cNvPr>
          <p:cNvSpPr>
            <a:spLocks noGrp="1"/>
          </p:cNvSpPr>
          <p:nvPr>
            <p:ph type="ftr" sz="quarter" idx="3"/>
          </p:nvPr>
        </p:nvSpPr>
        <p:spPr/>
        <p:txBody>
          <a:bodyPr/>
          <a:lstStyle/>
          <a:p>
            <a:r>
              <a:rPr lang="en-US"/>
              <a:t>TARLETON STATE UNIVERSITY  |  TEXANS KNOW HOW.</a:t>
            </a:r>
            <a:endParaRPr lang="en-US" dirty="0">
              <a:solidFill>
                <a:schemeClr val="bg2">
                  <a:lumMod val="75000"/>
                </a:schemeClr>
              </a:solidFill>
            </a:endParaRPr>
          </a:p>
        </p:txBody>
      </p:sp>
    </p:spTree>
    <p:extLst>
      <p:ext uri="{BB962C8B-B14F-4D97-AF65-F5344CB8AC3E}">
        <p14:creationId xmlns:p14="http://schemas.microsoft.com/office/powerpoint/2010/main" val="1713054515"/>
      </p:ext>
    </p:extLst>
  </p:cSld>
  <p:clrMapOvr>
    <a:masterClrMapping/>
  </p:clrMapOvr>
</p:sld>
</file>

<file path=ppt/theme/theme1.xml><?xml version="1.0" encoding="utf-8"?>
<a:theme xmlns:a="http://schemas.openxmlformats.org/drawingml/2006/main" name="Office Theme">
  <a:themeElements>
    <a:clrScheme name="TexansKnowHow">
      <a:dk1>
        <a:srgbClr val="4F2C7F"/>
      </a:dk1>
      <a:lt1>
        <a:srgbClr val="E9E9E9"/>
      </a:lt1>
      <a:dk2>
        <a:srgbClr val="4F2C7F"/>
      </a:dk2>
      <a:lt2>
        <a:srgbClr val="F0F0F0"/>
      </a:lt2>
      <a:accent1>
        <a:srgbClr val="E64C38"/>
      </a:accent1>
      <a:accent2>
        <a:srgbClr val="00B1E1"/>
      </a:accent2>
      <a:accent3>
        <a:srgbClr val="00AF86"/>
      </a:accent3>
      <a:accent4>
        <a:srgbClr val="016E9F"/>
      </a:accent4>
      <a:accent5>
        <a:srgbClr val="E63493"/>
      </a:accent5>
      <a:accent6>
        <a:srgbClr val="ED7624"/>
      </a:accent6>
      <a:hlink>
        <a:srgbClr val="00B1E1"/>
      </a:hlink>
      <a:folHlink>
        <a:srgbClr val="E6349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1AC7A65B150A24F85099B1B00C66CDD" ma:contentTypeVersion="12" ma:contentTypeDescription="Create a new document." ma:contentTypeScope="" ma:versionID="de4f02b67a1bed1b1473539db91cc9a0">
  <xsd:schema xmlns:xsd="http://www.w3.org/2001/XMLSchema" xmlns:xs="http://www.w3.org/2001/XMLSchema" xmlns:p="http://schemas.microsoft.com/office/2006/metadata/properties" xmlns:ns3="0b4f698a-3460-468e-89f1-1d2d81722ff4" xmlns:ns4="f448b3c6-a470-4fcb-ab8c-87d395161f6b" targetNamespace="http://schemas.microsoft.com/office/2006/metadata/properties" ma:root="true" ma:fieldsID="ad2406f5e33eb34b27841b86558c4993" ns3:_="" ns4:_="">
    <xsd:import namespace="0b4f698a-3460-468e-89f1-1d2d81722ff4"/>
    <xsd:import namespace="f448b3c6-a470-4fcb-ab8c-87d395161f6b"/>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MediaLengthInSeconds"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4f698a-3460-468e-89f1-1d2d81722f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448b3c6-a470-4fcb-ab8c-87d395161f6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3387FBE-F8E9-425B-81DB-BE3368A889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4f698a-3460-468e-89f1-1d2d81722ff4"/>
    <ds:schemaRef ds:uri="f448b3c6-a470-4fcb-ab8c-87d395161f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1C74ED5-CD7F-44A6-9742-5E4C28FC2684}">
  <ds:schemaRefs>
    <ds:schemaRef ds:uri="http://schemas.microsoft.com/sharepoint/v3/contenttype/forms"/>
  </ds:schemaRefs>
</ds:datastoreItem>
</file>

<file path=customXml/itemProps3.xml><?xml version="1.0" encoding="utf-8"?>
<ds:datastoreItem xmlns:ds="http://schemas.openxmlformats.org/officeDocument/2006/customXml" ds:itemID="{D117F5ED-12AB-43E3-B5C6-5F15F2DFE79C}">
  <ds:schemaRefs>
    <ds:schemaRef ds:uri="http://purl.org/dc/dcmitype/"/>
    <ds:schemaRef ds:uri="0b4f698a-3460-468e-89f1-1d2d81722ff4"/>
    <ds:schemaRef ds:uri="http://www.w3.org/XML/1998/namespace"/>
    <ds:schemaRef ds:uri="f448b3c6-a470-4fcb-ab8c-87d395161f6b"/>
    <ds:schemaRef ds:uri="http://schemas.microsoft.com/office/2006/metadata/properties"/>
    <ds:schemaRef ds:uri="http://schemas.microsoft.com/office/infopath/2007/PartnerControls"/>
    <ds:schemaRef ds:uri="http://purl.org/dc/elements/1.1/"/>
    <ds:schemaRef ds:uri="http://schemas.microsoft.com/office/2006/documentManagement/type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945</TotalTime>
  <Words>2559</Words>
  <Application>Microsoft Office PowerPoint</Application>
  <PresentationFormat>Widescreen</PresentationFormat>
  <Paragraphs>134</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Adobe Devanagari</vt:lpstr>
      <vt:lpstr>Arial</vt:lpstr>
      <vt:lpstr>Calibri</vt:lpstr>
      <vt:lpstr>Office Theme</vt:lpstr>
      <vt:lpstr>Teacher Education Program</vt:lpstr>
      <vt:lpstr>Congratulations on your decision to pursue Teacher Certification at Tarleton State University!  </vt:lpstr>
      <vt:lpstr>PowerPoint Presentation</vt:lpstr>
      <vt:lpstr>PowerPoint Presentation</vt:lpstr>
      <vt:lpstr>Our Website: www.tarleton.edu/eps</vt:lpstr>
      <vt:lpstr>Teachers are held to a higher standard. One area looked at closely is criminal history. </vt:lpstr>
      <vt:lpstr>Criminal History FAQs (source-TEA) </vt:lpstr>
      <vt:lpstr>Preliminary Criminal History Evaluation </vt:lpstr>
      <vt:lpstr>PowerPoint Presentation</vt:lpstr>
      <vt:lpstr>Requirements for Admission</vt:lpstr>
      <vt:lpstr>PowerPoint Presentation</vt:lpstr>
      <vt:lpstr>Certificate Plans</vt:lpstr>
      <vt:lpstr>A few notes about the 2.75 GPA requirement in specific blocks and the C or better requirement:</vt:lpstr>
      <vt:lpstr>GPA Calculators</vt:lpstr>
      <vt:lpstr>Program Retention / Probation Policy</vt:lpstr>
      <vt:lpstr>Timelines / Major Steps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Leanne Auld</dc:creator>
  <cp:lastModifiedBy>Musick, Allison</cp:lastModifiedBy>
  <cp:revision>54</cp:revision>
  <dcterms:created xsi:type="dcterms:W3CDTF">2019-10-02T21:03:57Z</dcterms:created>
  <dcterms:modified xsi:type="dcterms:W3CDTF">2023-06-08T19:01:09Z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0x01010031AC7A65B150A24F85099B1B00C66CDD</vt:lpwstr>
  </property>
</Properties>
</file>