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47"/>
  </p:handoutMasterIdLst>
  <p:sldIdLst>
    <p:sldId id="376" r:id="rId2"/>
    <p:sldId id="377" r:id="rId3"/>
    <p:sldId id="378" r:id="rId4"/>
    <p:sldId id="349" r:id="rId5"/>
    <p:sldId id="350" r:id="rId6"/>
    <p:sldId id="402" r:id="rId7"/>
    <p:sldId id="351" r:id="rId8"/>
    <p:sldId id="352" r:id="rId9"/>
    <p:sldId id="353" r:id="rId10"/>
    <p:sldId id="354" r:id="rId11"/>
    <p:sldId id="355" r:id="rId12"/>
    <p:sldId id="356" r:id="rId13"/>
    <p:sldId id="357" r:id="rId14"/>
    <p:sldId id="358" r:id="rId15"/>
    <p:sldId id="359" r:id="rId16"/>
    <p:sldId id="360" r:id="rId17"/>
    <p:sldId id="361" r:id="rId18"/>
    <p:sldId id="362" r:id="rId19"/>
    <p:sldId id="365" r:id="rId20"/>
    <p:sldId id="366" r:id="rId21"/>
    <p:sldId id="367" r:id="rId22"/>
    <p:sldId id="368" r:id="rId23"/>
    <p:sldId id="375" r:id="rId24"/>
    <p:sldId id="371" r:id="rId25"/>
    <p:sldId id="372" r:id="rId26"/>
    <p:sldId id="373" r:id="rId27"/>
    <p:sldId id="374" r:id="rId28"/>
    <p:sldId id="379" r:id="rId29"/>
    <p:sldId id="387" r:id="rId30"/>
    <p:sldId id="388" r:id="rId31"/>
    <p:sldId id="389" r:id="rId32"/>
    <p:sldId id="390" r:id="rId33"/>
    <p:sldId id="385" r:id="rId34"/>
    <p:sldId id="386" r:id="rId35"/>
    <p:sldId id="384" r:id="rId36"/>
    <p:sldId id="391" r:id="rId37"/>
    <p:sldId id="393" r:id="rId38"/>
    <p:sldId id="394" r:id="rId39"/>
    <p:sldId id="395" r:id="rId40"/>
    <p:sldId id="396" r:id="rId41"/>
    <p:sldId id="401" r:id="rId42"/>
    <p:sldId id="397" r:id="rId43"/>
    <p:sldId id="398" r:id="rId44"/>
    <p:sldId id="399" r:id="rId45"/>
    <p:sldId id="400" r:id="rId46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b="1" u="sng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 u="none">
                <a:latin typeface="Times New Roman" pitchFamily="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 u="none">
                <a:latin typeface="Times New Roman" pitchFamily="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 u="none">
                <a:latin typeface="Times New Roman" pitchFamily="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5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 u="none">
                <a:latin typeface="Times New Roman" pitchFamily="8" charset="0"/>
              </a:defRPr>
            </a:lvl1pPr>
          </a:lstStyle>
          <a:p>
            <a:pPr>
              <a:defRPr/>
            </a:pPr>
            <a:fld id="{5FD17333-FC05-41D1-816E-E67F933AA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33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4C771-D777-4CC4-A409-3719898EB6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CB0AB-E276-47AC-A1FD-E22F951F7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72094-DED6-4C11-8ACA-1F0E42D8E2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C48FE-A369-4E67-BC32-8CDB2918B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3F2A2-6BC3-4DF5-BE10-B21A2FFE8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E02A-1C4B-450B-9106-D5B718131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A8AFF8-8717-458E-9807-F0A3DF37F6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BEF019-B5FE-4041-AE64-9803CE07D7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B80B9-8548-4D0C-8BC8-2B2897FDCD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723AB-CD91-444E-B798-018E724339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D98F8D-75EB-4370-8FDB-94B1AB1A0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u="none">
                <a:latin typeface="Times New Roman" pitchFamily="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u="none">
                <a:latin typeface="Times New Roman" pitchFamily="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 u="none">
                <a:latin typeface="Times New Roman" pitchFamily="8" charset="0"/>
              </a:defRPr>
            </a:lvl1pPr>
          </a:lstStyle>
          <a:p>
            <a:pPr>
              <a:defRPr/>
            </a:pPr>
            <a:fld id="{B88FAA92-7080-4C52-A954-CCD073575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/>
              <a:t>Breeding Sheep &amp; Breeding Goats</a:t>
            </a:r>
          </a:p>
        </p:txBody>
      </p:sp>
      <p:sp>
        <p:nvSpPr>
          <p:cNvPr id="14338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/>
              <a:t>Compiled by:</a:t>
            </a:r>
          </a:p>
          <a:p>
            <a:pPr eaLnBrk="1" hangingPunct="1"/>
            <a:r>
              <a:rPr lang="en-US"/>
              <a:t>Jared Jackson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lub graf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0"/>
            <a:ext cx="3403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lub cha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3505200"/>
            <a:ext cx="2413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4" descr="millenniu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4800"/>
            <a:ext cx="4495800" cy="444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5" descr="Club harms r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57400" y="3865563"/>
            <a:ext cx="3200400" cy="299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amp Ewe Fall 19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0800" y="319088"/>
            <a:ext cx="6500813" cy="621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Medium Wool Breeds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Developed: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Hampshire county England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Characteristics: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Black head and legs with wool on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Rams can weigh up to 325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Ewes can weigh up to 225 </a:t>
            </a:r>
            <a:r>
              <a:rPr lang="en-US" sz="2400" dirty="0" err="1"/>
              <a:t>lbs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Classification- Medium Wool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Noted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Fast rates of growth and excellent muscling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Meat Breed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4579" name="Line 4"/>
          <p:cNvSpPr>
            <a:spLocks noChangeShapeType="1"/>
          </p:cNvSpPr>
          <p:nvPr/>
        </p:nvSpPr>
        <p:spPr bwMode="auto">
          <a:xfrm>
            <a:off x="914400" y="914400"/>
            <a:ext cx="7620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304800" y="1295400"/>
            <a:ext cx="2368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Hampshire</a:t>
            </a:r>
          </a:p>
        </p:txBody>
      </p:sp>
      <p:pic>
        <p:nvPicPr>
          <p:cNvPr id="24581" name="Picture 6" descr="Hamp 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066800"/>
            <a:ext cx="3638550" cy="272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ram_supre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6623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ew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2133600"/>
            <a:ext cx="5410200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Medium Wool Breeds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Developed: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Hampshire county England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Characteristics: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Mouse colored muzzle and legs with wool on legs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Smaller sized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Rams can weigh up to 200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Ewes can weigh up to 150 </a:t>
            </a:r>
            <a:r>
              <a:rPr lang="en-US" sz="2000" dirty="0" err="1"/>
              <a:t>lbs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Classification- Medium Wool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Noted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Calm docile sheep, gained popularity due to size for young exhibitors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Meat Breed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26627" name="Line 4"/>
          <p:cNvSpPr>
            <a:spLocks noChangeShapeType="1"/>
          </p:cNvSpPr>
          <p:nvPr/>
        </p:nvSpPr>
        <p:spPr bwMode="auto">
          <a:xfrm>
            <a:off x="914400" y="914400"/>
            <a:ext cx="7620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04800" y="1295400"/>
            <a:ext cx="2571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Southdowns</a:t>
            </a:r>
          </a:p>
        </p:txBody>
      </p:sp>
      <p:pic>
        <p:nvPicPr>
          <p:cNvPr id="26629" name="Picture 6" descr="e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1219201"/>
            <a:ext cx="2514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Mer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609600"/>
            <a:ext cx="7391400" cy="588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Fine Wool Breeds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57400"/>
            <a:ext cx="4953000" cy="4114800"/>
          </a:xfrm>
        </p:spPr>
        <p:txBody>
          <a:bodyPr/>
          <a:lstStyle/>
          <a:p>
            <a:pPr eaLnBrk="1" hangingPunct="1"/>
            <a:r>
              <a:rPr lang="en-US" sz="2400" dirty="0"/>
              <a:t>Developed:</a:t>
            </a:r>
          </a:p>
          <a:p>
            <a:pPr lvl="1" eaLnBrk="1" hangingPunct="1"/>
            <a:r>
              <a:rPr lang="en-US" sz="2000" dirty="0"/>
              <a:t>Spain</a:t>
            </a:r>
          </a:p>
          <a:p>
            <a:pPr lvl="1" eaLnBrk="1" hangingPunct="1">
              <a:buFontTx/>
              <a:buNone/>
            </a:pPr>
            <a:endParaRPr lang="en-US" sz="2000" dirty="0"/>
          </a:p>
          <a:p>
            <a:pPr eaLnBrk="1" hangingPunct="1"/>
            <a:r>
              <a:rPr lang="en-US" sz="2400" dirty="0"/>
              <a:t>Characteristics:</a:t>
            </a:r>
          </a:p>
          <a:p>
            <a:pPr lvl="1" eaLnBrk="1" hangingPunct="1"/>
            <a:r>
              <a:rPr lang="en-US" sz="2000" dirty="0"/>
              <a:t>White points, long fleece</a:t>
            </a:r>
          </a:p>
          <a:p>
            <a:pPr lvl="1" eaLnBrk="1" hangingPunct="1"/>
            <a:r>
              <a:rPr lang="en-US" sz="2000" dirty="0"/>
              <a:t>Rams 220 </a:t>
            </a:r>
            <a:r>
              <a:rPr lang="en-US" sz="2000" dirty="0" err="1"/>
              <a:t>lbs</a:t>
            </a:r>
            <a:r>
              <a:rPr lang="en-US" sz="2000" dirty="0"/>
              <a:t>,  Ewes 150 </a:t>
            </a:r>
            <a:r>
              <a:rPr lang="en-US" sz="2000" dirty="0" err="1"/>
              <a:t>lbs</a:t>
            </a:r>
            <a:endParaRPr lang="en-US" sz="2000" dirty="0"/>
          </a:p>
          <a:p>
            <a:pPr eaLnBrk="1" hangingPunct="1"/>
            <a:r>
              <a:rPr lang="en-US" sz="2400" dirty="0"/>
              <a:t>Classification- Fine Wool</a:t>
            </a:r>
          </a:p>
          <a:p>
            <a:pPr eaLnBrk="1" hangingPunct="1"/>
            <a:r>
              <a:rPr lang="en-US" sz="2400" dirty="0"/>
              <a:t>Noted For:</a:t>
            </a:r>
          </a:p>
          <a:p>
            <a:pPr lvl="1" eaLnBrk="1" hangingPunct="1"/>
            <a:r>
              <a:rPr lang="en-US" sz="2000" dirty="0"/>
              <a:t>Highest Quality fleece ,  up to 14 </a:t>
            </a:r>
            <a:r>
              <a:rPr lang="en-US" sz="2000" dirty="0" err="1"/>
              <a:t>lbs</a:t>
            </a:r>
            <a:endParaRPr lang="en-US" sz="2000" dirty="0"/>
          </a:p>
          <a:p>
            <a:pPr lvl="1" eaLnBrk="1" hangingPunct="1"/>
            <a:r>
              <a:rPr lang="en-US" sz="2000" dirty="0"/>
              <a:t>Finest Fleece</a:t>
            </a:r>
          </a:p>
          <a:p>
            <a:pPr lvl="1" eaLnBrk="1" hangingPunct="1"/>
            <a:r>
              <a:rPr lang="en-US" sz="2000" dirty="0"/>
              <a:t>Maternal Strengths</a:t>
            </a:r>
          </a:p>
          <a:p>
            <a:pPr lvl="1" eaLnBrk="1" hangingPunct="1"/>
            <a:endParaRPr lang="en-US" sz="2400" dirty="0"/>
          </a:p>
        </p:txBody>
      </p:sp>
      <p:sp>
        <p:nvSpPr>
          <p:cNvPr id="28675" name="Line 4"/>
          <p:cNvSpPr>
            <a:spLocks noChangeShapeType="1"/>
          </p:cNvSpPr>
          <p:nvPr/>
        </p:nvSpPr>
        <p:spPr bwMode="auto">
          <a:xfrm>
            <a:off x="914400" y="914400"/>
            <a:ext cx="7620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304800" y="1295400"/>
            <a:ext cx="32880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Delaine-Merino</a:t>
            </a:r>
          </a:p>
        </p:txBody>
      </p:sp>
      <p:pic>
        <p:nvPicPr>
          <p:cNvPr id="28677" name="Picture 6" descr="Delaine Merin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1219200"/>
            <a:ext cx="4621213" cy="308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Rambouillet fl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644775"/>
            <a:ext cx="89154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 descr="Rambouillet 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114800" cy="383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Fine Wool Breeds</a:t>
            </a: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5638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Developed: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In France from Merino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Characteristics: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White with long wool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Ram 300 </a:t>
            </a:r>
            <a:r>
              <a:rPr lang="en-US" sz="2400" dirty="0" err="1"/>
              <a:t>lbs</a:t>
            </a:r>
            <a:r>
              <a:rPr lang="en-US" sz="2400" dirty="0"/>
              <a:t>, ewe 250 </a:t>
            </a:r>
            <a:r>
              <a:rPr lang="en-US" sz="2400" dirty="0" err="1"/>
              <a:t>lbs</a:t>
            </a: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Classification- Fine Wool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Noted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Excellent mothering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Hardiness – Western Breed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Quality wool,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Heavy fleece up to 18 </a:t>
            </a:r>
            <a:r>
              <a:rPr lang="en-US" sz="2000" dirty="0" err="1"/>
              <a:t>lbs</a:t>
            </a:r>
            <a:endParaRPr lang="en-US" sz="20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30723" name="Line 4"/>
          <p:cNvSpPr>
            <a:spLocks noChangeShapeType="1"/>
          </p:cNvSpPr>
          <p:nvPr/>
        </p:nvSpPr>
        <p:spPr bwMode="auto">
          <a:xfrm>
            <a:off x="914400" y="914400"/>
            <a:ext cx="7620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4" name="Text Box 5"/>
          <p:cNvSpPr txBox="1">
            <a:spLocks noChangeArrowheads="1"/>
          </p:cNvSpPr>
          <p:nvPr/>
        </p:nvSpPr>
        <p:spPr bwMode="auto">
          <a:xfrm>
            <a:off x="228600" y="1066800"/>
            <a:ext cx="2597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Rambouillet</a:t>
            </a:r>
          </a:p>
        </p:txBody>
      </p:sp>
      <p:pic>
        <p:nvPicPr>
          <p:cNvPr id="30725" name="Picture 6" descr="Rambouillet e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57800" y="1219200"/>
            <a:ext cx="32004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7" descr="Rambouill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05350" y="3971925"/>
            <a:ext cx="39624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olubia 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381000"/>
            <a:ext cx="5446713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Sheep Terminology</a:t>
            </a:r>
          </a:p>
        </p:txBody>
      </p:sp>
      <p:sp>
        <p:nvSpPr>
          <p:cNvPr id="1536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/>
              <a:t>Lamb- A sheep that is under one year of age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Ewe lamb- A female sheep under one year of age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Ram lamb- intact male that is under one year of age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Wether- castrated male sheep that is under one year of age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Ewe- a female sheep that is over one year of age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Ram- a male sheep that is over one year of age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Mutton- a castrated male sheep that is over one year of age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/>
              <a:t>Flock- is a group of sheep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Medium Wool Breeds</a:t>
            </a:r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905000"/>
            <a:ext cx="51816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Developed: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First breed developed in the 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Univ</a:t>
            </a:r>
            <a:r>
              <a:rPr lang="en-US" sz="2400" dirty="0"/>
              <a:t> of Wyoming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Western Range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err="1"/>
              <a:t>Rambioullet</a:t>
            </a:r>
            <a:r>
              <a:rPr lang="en-US" sz="2400" dirty="0"/>
              <a:t> X Lincoln (meat)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Characteristics: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Large Rams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Classification- Fine Wool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Noted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Mothering Characteristics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Good Carcasses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Dual Purpose Breed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>
            <a:off x="914400" y="914400"/>
            <a:ext cx="7620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Text Box 5"/>
          <p:cNvSpPr txBox="1">
            <a:spLocks noChangeArrowheads="1"/>
          </p:cNvSpPr>
          <p:nvPr/>
        </p:nvSpPr>
        <p:spPr bwMode="auto">
          <a:xfrm>
            <a:off x="304800" y="1066800"/>
            <a:ext cx="2114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Columbia</a:t>
            </a:r>
          </a:p>
        </p:txBody>
      </p:sp>
      <p:pic>
        <p:nvPicPr>
          <p:cNvPr id="34821" name="Picture 6" descr="Colubia rams 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38800" y="4495800"/>
            <a:ext cx="3200400" cy="221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columbia 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524000"/>
            <a:ext cx="3048000" cy="276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dorset ewes floc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32213"/>
            <a:ext cx="9144000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 descr="Dorset ram legac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0"/>
            <a:ext cx="5334000" cy="490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Medium Wool Breeds</a:t>
            </a:r>
          </a:p>
        </p:txBody>
      </p:sp>
      <p:sp>
        <p:nvSpPr>
          <p:cNvPr id="36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981200"/>
            <a:ext cx="5638800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Developed: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England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Characteristics: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White face – horned and polled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Smaller meatier sheep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1800" dirty="0"/>
              <a:t>Rams 250 </a:t>
            </a:r>
            <a:r>
              <a:rPr lang="en-US" sz="1800" dirty="0" err="1"/>
              <a:t>lbs</a:t>
            </a:r>
            <a:r>
              <a:rPr lang="en-US" sz="1800" dirty="0"/>
              <a:t>, Ewes 175 </a:t>
            </a:r>
            <a:r>
              <a:rPr lang="en-US" sz="1800" dirty="0" err="1"/>
              <a:t>lbs</a:t>
            </a:r>
            <a:endParaRPr lang="en-US" sz="18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Classification- Fine Wool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Noted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Breeds out of season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Excellent mothering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Excellent carcass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Dual Purpose Breed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36867" name="Line 4"/>
          <p:cNvSpPr>
            <a:spLocks noChangeShapeType="1"/>
          </p:cNvSpPr>
          <p:nvPr/>
        </p:nvSpPr>
        <p:spPr bwMode="auto">
          <a:xfrm>
            <a:off x="914400" y="914400"/>
            <a:ext cx="7620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868" name="Text Box 5"/>
          <p:cNvSpPr txBox="1">
            <a:spLocks noChangeArrowheads="1"/>
          </p:cNvSpPr>
          <p:nvPr/>
        </p:nvSpPr>
        <p:spPr bwMode="auto">
          <a:xfrm>
            <a:off x="304800" y="1295400"/>
            <a:ext cx="1479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Dorset</a:t>
            </a:r>
          </a:p>
        </p:txBody>
      </p:sp>
      <p:pic>
        <p:nvPicPr>
          <p:cNvPr id="36869" name="Picture 6" descr="Dorset horn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990600"/>
            <a:ext cx="3429000" cy="293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7" descr="dorsetew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3657600"/>
            <a:ext cx="39624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dirty="0"/>
              <a:t>Medium Wool Breeds</a:t>
            </a:r>
          </a:p>
        </p:txBody>
      </p:sp>
      <p:sp>
        <p:nvSpPr>
          <p:cNvPr id="3993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  <a:p>
            <a:pPr eaLnBrk="1" hangingPunct="1">
              <a:buFontTx/>
              <a:buNone/>
            </a:pPr>
            <a:r>
              <a:rPr lang="en-US"/>
              <a:t>  </a:t>
            </a:r>
          </a:p>
          <a:p>
            <a:pPr eaLnBrk="1" hangingPunct="1">
              <a:buFontTx/>
              <a:buNone/>
            </a:pPr>
            <a:endParaRPr lang="en-US"/>
          </a:p>
          <a:p>
            <a:pPr eaLnBrk="1" hangingPunct="1">
              <a:buFontTx/>
              <a:buNone/>
            </a:pPr>
            <a:r>
              <a:rPr lang="en-US"/>
              <a:t> </a:t>
            </a:r>
          </a:p>
          <a:p>
            <a:pPr eaLnBrk="1" hangingPunct="1"/>
            <a:endParaRPr lang="en-US"/>
          </a:p>
        </p:txBody>
      </p:sp>
      <p:sp>
        <p:nvSpPr>
          <p:cNvPr id="3993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85800" y="2133600"/>
            <a:ext cx="3810000" cy="4114800"/>
          </a:xfrm>
        </p:spPr>
        <p:txBody>
          <a:bodyPr/>
          <a:lstStyle/>
          <a:p>
            <a:pPr eaLnBrk="1" hangingPunct="1"/>
            <a:r>
              <a:rPr lang="en-US" dirty="0" err="1"/>
              <a:t>Corriedale</a:t>
            </a:r>
            <a:endParaRPr lang="en-US" dirty="0"/>
          </a:p>
          <a:p>
            <a:pPr eaLnBrk="1" hangingPunct="1"/>
            <a:r>
              <a:rPr lang="en-US" dirty="0"/>
              <a:t>Cross between Merino and Lincoln or Leicester </a:t>
            </a:r>
          </a:p>
          <a:p>
            <a:pPr eaLnBrk="1" hangingPunct="1"/>
            <a:r>
              <a:rPr lang="en-US" dirty="0"/>
              <a:t>Developed in New Zealand</a:t>
            </a:r>
          </a:p>
          <a:p>
            <a:pPr eaLnBrk="1" hangingPunct="1"/>
            <a:r>
              <a:rPr lang="en-US" dirty="0"/>
              <a:t>Polled</a:t>
            </a:r>
          </a:p>
          <a:p>
            <a:pPr eaLnBrk="1" hangingPunct="1"/>
            <a:r>
              <a:rPr lang="en-US" dirty="0"/>
              <a:t>Classification- Fine Wool</a:t>
            </a:r>
          </a:p>
          <a:p>
            <a:pPr eaLnBrk="1" hangingPunct="1"/>
            <a:r>
              <a:rPr lang="en-US" dirty="0"/>
              <a:t>Dual </a:t>
            </a:r>
            <a:r>
              <a:rPr lang="en-US" dirty="0" err="1"/>
              <a:t>Pupose</a:t>
            </a:r>
            <a:r>
              <a:rPr lang="en-US" dirty="0"/>
              <a:t> Breed</a:t>
            </a:r>
          </a:p>
        </p:txBody>
      </p:sp>
      <p:pic>
        <p:nvPicPr>
          <p:cNvPr id="39940" name="Picture 4" descr="CORRIE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2133600"/>
            <a:ext cx="3810000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 descr="Dorper e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3916363"/>
            <a:ext cx="3657600" cy="2941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3" descr="dorper_ra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6096000" cy="447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Developed</a:t>
            </a:r>
          </a:p>
        </p:txBody>
      </p:sp>
      <p:sp>
        <p:nvSpPr>
          <p:cNvPr id="41986" name="Line 3"/>
          <p:cNvSpPr>
            <a:spLocks noChangeShapeType="1"/>
          </p:cNvSpPr>
          <p:nvPr/>
        </p:nvSpPr>
        <p:spPr bwMode="auto">
          <a:xfrm>
            <a:off x="914400" y="914400"/>
            <a:ext cx="7620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987" name="Picture 4" descr="BlkheadPers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828800"/>
            <a:ext cx="28194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 descr="Dorset ram legac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752600"/>
            <a:ext cx="2355850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Line 6"/>
          <p:cNvSpPr>
            <a:spLocks noChangeShapeType="1"/>
          </p:cNvSpPr>
          <p:nvPr/>
        </p:nvSpPr>
        <p:spPr bwMode="auto">
          <a:xfrm>
            <a:off x="2133600" y="4038600"/>
            <a:ext cx="990600" cy="8382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Line 7"/>
          <p:cNvSpPr>
            <a:spLocks noChangeShapeType="1"/>
          </p:cNvSpPr>
          <p:nvPr/>
        </p:nvSpPr>
        <p:spPr bwMode="auto">
          <a:xfrm flipH="1">
            <a:off x="5943600" y="4038600"/>
            <a:ext cx="762000" cy="7620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Text Box 8"/>
          <p:cNvSpPr txBox="1">
            <a:spLocks noChangeArrowheads="1"/>
          </p:cNvSpPr>
          <p:nvPr/>
        </p:nvSpPr>
        <p:spPr bwMode="auto">
          <a:xfrm>
            <a:off x="457200" y="990600"/>
            <a:ext cx="30607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none">
                <a:solidFill>
                  <a:schemeClr val="bg1"/>
                </a:solidFill>
              </a:rPr>
              <a:t>Black Headed Persian</a:t>
            </a:r>
          </a:p>
          <a:p>
            <a:pPr algn="ctr"/>
            <a:r>
              <a:rPr lang="en-US" u="none">
                <a:solidFill>
                  <a:schemeClr val="bg1"/>
                </a:solidFill>
              </a:rPr>
              <a:t>South African Breed</a:t>
            </a:r>
          </a:p>
        </p:txBody>
      </p:sp>
      <p:sp>
        <p:nvSpPr>
          <p:cNvPr id="41992" name="Text Box 9"/>
          <p:cNvSpPr txBox="1">
            <a:spLocks noChangeArrowheads="1"/>
          </p:cNvSpPr>
          <p:nvPr/>
        </p:nvSpPr>
        <p:spPr bwMode="auto">
          <a:xfrm>
            <a:off x="5562600" y="914400"/>
            <a:ext cx="20208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u="none">
                <a:solidFill>
                  <a:schemeClr val="bg1"/>
                </a:solidFill>
              </a:rPr>
              <a:t>Dorset</a:t>
            </a:r>
          </a:p>
          <a:p>
            <a:pPr algn="ctr"/>
            <a:r>
              <a:rPr lang="en-US" u="none">
                <a:solidFill>
                  <a:schemeClr val="bg1"/>
                </a:solidFill>
              </a:rPr>
              <a:t>English Breed</a:t>
            </a:r>
          </a:p>
        </p:txBody>
      </p:sp>
      <p:pic>
        <p:nvPicPr>
          <p:cNvPr id="41993" name="Picture 10" descr="dorper_r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4953000"/>
            <a:ext cx="2286000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Hair Breeds</a:t>
            </a:r>
          </a:p>
        </p:txBody>
      </p:sp>
      <p:sp>
        <p:nvSpPr>
          <p:cNvPr id="43010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Developed: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South Africa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Meat breed that is heat tolerant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Characteristics: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No wool or very little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Medium size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Rams 200 </a:t>
            </a:r>
            <a:r>
              <a:rPr lang="en-US" sz="2000" dirty="0" err="1"/>
              <a:t>lbs</a:t>
            </a:r>
            <a:endParaRPr lang="en-US" sz="2000" dirty="0"/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Ewe 150 </a:t>
            </a:r>
            <a:r>
              <a:rPr lang="en-US" sz="2000" dirty="0" err="1"/>
              <a:t>lbs</a:t>
            </a: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Noted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Meat and reproductive traits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No shearing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Fast Growing Sector in the Sheep and Goat Industry in Texas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</p:txBody>
      </p:sp>
      <p:sp>
        <p:nvSpPr>
          <p:cNvPr id="43011" name="Line 1028"/>
          <p:cNvSpPr>
            <a:spLocks noChangeShapeType="1"/>
          </p:cNvSpPr>
          <p:nvPr/>
        </p:nvSpPr>
        <p:spPr bwMode="auto">
          <a:xfrm>
            <a:off x="914400" y="914400"/>
            <a:ext cx="7620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2" name="Text Box 1029"/>
          <p:cNvSpPr txBox="1">
            <a:spLocks noChangeArrowheads="1"/>
          </p:cNvSpPr>
          <p:nvPr/>
        </p:nvSpPr>
        <p:spPr bwMode="auto">
          <a:xfrm>
            <a:off x="304800" y="1295400"/>
            <a:ext cx="160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Dorper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2" descr="Katahd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079875"/>
            <a:ext cx="4038600" cy="277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4" name="Picture 3" descr="Whiltshirehor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143000"/>
            <a:ext cx="30908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4" descr="dorper_ram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228600"/>
            <a:ext cx="4191000" cy="308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6" name="Text Box 5"/>
          <p:cNvSpPr txBox="1">
            <a:spLocks noChangeArrowheads="1"/>
          </p:cNvSpPr>
          <p:nvPr/>
        </p:nvSpPr>
        <p:spPr bwMode="auto">
          <a:xfrm>
            <a:off x="6689725" y="20574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b="0" u="none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6537325" y="5451475"/>
            <a:ext cx="2171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>
                <a:solidFill>
                  <a:schemeClr val="bg1"/>
                </a:solidFill>
              </a:rPr>
              <a:t>Wiltshire Horn</a:t>
            </a:r>
          </a:p>
        </p:txBody>
      </p:sp>
      <p:sp>
        <p:nvSpPr>
          <p:cNvPr id="44038" name="Text Box 7"/>
          <p:cNvSpPr txBox="1">
            <a:spLocks noChangeArrowheads="1"/>
          </p:cNvSpPr>
          <p:nvPr/>
        </p:nvSpPr>
        <p:spPr bwMode="auto">
          <a:xfrm>
            <a:off x="4784725" y="6137275"/>
            <a:ext cx="1420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>
                <a:solidFill>
                  <a:schemeClr val="bg1"/>
                </a:solidFill>
              </a:rPr>
              <a:t>Katahdin</a:t>
            </a:r>
          </a:p>
        </p:txBody>
      </p:sp>
      <p:sp>
        <p:nvSpPr>
          <p:cNvPr id="44039" name="Text Box 8"/>
          <p:cNvSpPr txBox="1">
            <a:spLocks noChangeArrowheads="1"/>
          </p:cNvSpPr>
          <p:nvPr/>
        </p:nvSpPr>
        <p:spPr bwMode="auto">
          <a:xfrm>
            <a:off x="5089525" y="193675"/>
            <a:ext cx="1131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>
                <a:solidFill>
                  <a:schemeClr val="bg1"/>
                </a:solidFill>
              </a:rPr>
              <a:t>Dorper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Goat Breeds</a:t>
            </a:r>
          </a:p>
        </p:txBody>
      </p:sp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4 classifications</a:t>
            </a:r>
          </a:p>
          <a:p>
            <a:pPr eaLnBrk="1" hangingPunct="1">
              <a:buFontTx/>
              <a:buNone/>
            </a:pPr>
            <a:r>
              <a:rPr lang="en-US"/>
              <a:t>	Dairy</a:t>
            </a:r>
          </a:p>
          <a:p>
            <a:pPr eaLnBrk="1" hangingPunct="1">
              <a:buFontTx/>
              <a:buNone/>
            </a:pPr>
            <a:r>
              <a:rPr lang="en-US"/>
              <a:t>	Dual Purpose</a:t>
            </a:r>
          </a:p>
          <a:p>
            <a:pPr eaLnBrk="1" hangingPunct="1">
              <a:buFontTx/>
              <a:buNone/>
            </a:pPr>
            <a:r>
              <a:rPr lang="en-US"/>
              <a:t>	Meat</a:t>
            </a:r>
          </a:p>
          <a:p>
            <a:pPr eaLnBrk="1" hangingPunct="1">
              <a:buFontTx/>
              <a:buNone/>
            </a:pPr>
            <a:r>
              <a:rPr lang="en-US"/>
              <a:t>	Hair</a:t>
            </a:r>
          </a:p>
          <a:p>
            <a:pPr eaLnBrk="1" hangingPunct="1"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304800" y="331788"/>
            <a:ext cx="4419600" cy="619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1" lang="en-US" sz="4000" b="0" u="none">
              <a:solidFill>
                <a:schemeClr val="tx2"/>
              </a:solidFill>
              <a:latin typeface="Arial Black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tx1"/>
              </a:buClr>
            </a:pPr>
            <a:r>
              <a:rPr kumimoji="1" lang="en-US" sz="3200" b="0" u="none">
                <a:latin typeface="Tahoma" pitchFamily="34" charset="0"/>
              </a:rPr>
              <a:t>Origin: French Alps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3200" b="0" u="none">
                <a:latin typeface="Tahoma" pitchFamily="34" charset="0"/>
              </a:rPr>
              <a:t>Dairy type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3200" b="0" u="none">
                <a:latin typeface="Tahoma" pitchFamily="34" charset="0"/>
              </a:rPr>
              <a:t>Hardy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3200" b="0" u="none">
                <a:latin typeface="Tahoma" pitchFamily="34" charset="0"/>
              </a:rPr>
              <a:t>Colors:</a:t>
            </a:r>
          </a:p>
          <a:p>
            <a:pPr lvl="1"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y"/>
            </a:pPr>
            <a:r>
              <a:rPr kumimoji="1" lang="en-US" sz="2800" b="0" u="none">
                <a:latin typeface="Tahoma" pitchFamily="34" charset="0"/>
              </a:rPr>
              <a:t>White</a:t>
            </a:r>
          </a:p>
          <a:p>
            <a:pPr lvl="1"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y"/>
            </a:pPr>
            <a:r>
              <a:rPr kumimoji="1" lang="en-US" sz="2800" b="0" u="none">
                <a:latin typeface="Tahoma" pitchFamily="34" charset="0"/>
              </a:rPr>
              <a:t>Fawn</a:t>
            </a:r>
          </a:p>
          <a:p>
            <a:pPr lvl="1"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y"/>
            </a:pPr>
            <a:r>
              <a:rPr kumimoji="1" lang="en-US" sz="2800" b="0" u="none">
                <a:latin typeface="Tahoma" pitchFamily="34" charset="0"/>
              </a:rPr>
              <a:t>Grey</a:t>
            </a:r>
          </a:p>
          <a:p>
            <a:pPr lvl="1"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y"/>
            </a:pPr>
            <a:r>
              <a:rPr kumimoji="1" lang="en-US" sz="2800" b="0" u="none">
                <a:latin typeface="Tahoma" pitchFamily="34" charset="0"/>
              </a:rPr>
              <a:t>Black brown</a:t>
            </a:r>
          </a:p>
        </p:txBody>
      </p:sp>
      <p:pic>
        <p:nvPicPr>
          <p:cNvPr id="181251" name="Picture 3" descr="alpines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86400" y="1143000"/>
            <a:ext cx="2463800" cy="316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1252" name="Picture 4" descr="alpine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4648200"/>
            <a:ext cx="2743200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8" name="Text Box 5"/>
          <p:cNvSpPr txBox="1">
            <a:spLocks noChangeArrowheads="1"/>
          </p:cNvSpPr>
          <p:nvPr/>
        </p:nvSpPr>
        <p:spPr bwMode="auto">
          <a:xfrm>
            <a:off x="381000" y="381000"/>
            <a:ext cx="5029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none">
                <a:solidFill>
                  <a:schemeClr val="bg1"/>
                </a:solidFill>
                <a:latin typeface="Tahoma" pitchFamily="34" charset="0"/>
              </a:rPr>
              <a:t>Alpine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1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12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12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12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1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12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81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812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8125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0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Goat Terminology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/>
              <a:t>Kid- a goat that is under one year of age</a:t>
            </a:r>
          </a:p>
          <a:p>
            <a:pPr eaLnBrk="1" hangingPunct="1"/>
            <a:r>
              <a:rPr lang="en-US"/>
              <a:t>Doe- female goat</a:t>
            </a:r>
          </a:p>
          <a:p>
            <a:pPr eaLnBrk="1" hangingPunct="1"/>
            <a:r>
              <a:rPr lang="en-US"/>
              <a:t>Buck- male goat</a:t>
            </a:r>
          </a:p>
          <a:p>
            <a:pPr eaLnBrk="1" hangingPunct="1"/>
            <a:r>
              <a:rPr lang="en-US"/>
              <a:t>Wether- a castrated goat of any age</a:t>
            </a:r>
          </a:p>
          <a:p>
            <a:pPr eaLnBrk="1" hangingPunct="1"/>
            <a:r>
              <a:rPr lang="en-US"/>
              <a:t>Nanny- slang term for a female goat</a:t>
            </a:r>
          </a:p>
          <a:p>
            <a:pPr eaLnBrk="1" hangingPunct="1"/>
            <a:r>
              <a:rPr lang="en-US"/>
              <a:t>Billy- slang term for a male goat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ChangeArrowheads="1"/>
          </p:cNvSpPr>
          <p:nvPr/>
        </p:nvSpPr>
        <p:spPr bwMode="auto">
          <a:xfrm>
            <a:off x="685800" y="1981200"/>
            <a:ext cx="3657600" cy="289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1" lang="en-US" sz="4000" b="0" u="none">
              <a:solidFill>
                <a:schemeClr val="tx2"/>
              </a:solidFill>
              <a:latin typeface="Arial Black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3200" b="0" u="none">
                <a:latin typeface="Tahoma" pitchFamily="34" charset="0"/>
              </a:rPr>
              <a:t>Origin:Oregon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3200" b="0" u="none">
                <a:latin typeface="Tahoma" pitchFamily="34" charset="0"/>
              </a:rPr>
              <a:t>Short Ears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3200" b="0" u="none">
                <a:latin typeface="Tahoma" pitchFamily="34" charset="0"/>
              </a:rPr>
              <a:t>Dairy Type</a:t>
            </a:r>
          </a:p>
        </p:txBody>
      </p:sp>
      <p:pic>
        <p:nvPicPr>
          <p:cNvPr id="185347" name="Picture 3" descr="Lamancha bil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228600"/>
            <a:ext cx="312420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5348" name="Picture 4" descr="Lamancha ki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3733800"/>
            <a:ext cx="2743200" cy="285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2" name="Text Box 5"/>
          <p:cNvSpPr txBox="1">
            <a:spLocks noChangeArrowheads="1"/>
          </p:cNvSpPr>
          <p:nvPr/>
        </p:nvSpPr>
        <p:spPr bwMode="auto">
          <a:xfrm>
            <a:off x="457200" y="1295400"/>
            <a:ext cx="320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none">
                <a:latin typeface="Tahoma" pitchFamily="34" charset="0"/>
              </a:rPr>
              <a:t>Lamancha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5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53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53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53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6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ChangeArrowheads="1"/>
          </p:cNvSpPr>
          <p:nvPr/>
        </p:nvSpPr>
        <p:spPr bwMode="auto">
          <a:xfrm>
            <a:off x="457200" y="407988"/>
            <a:ext cx="4953000" cy="527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1" lang="en-US" sz="4000" b="0" u="none">
              <a:solidFill>
                <a:schemeClr val="tx2"/>
              </a:solidFill>
              <a:latin typeface="Arial Black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2800" b="0" u="none">
                <a:latin typeface="Tahoma" pitchFamily="34" charset="0"/>
              </a:rPr>
              <a:t>Origin: England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2800" b="0" u="none">
                <a:latin typeface="Tahoma" pitchFamily="34" charset="0"/>
              </a:rPr>
              <a:t>Dual purpose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2800" b="0" u="none">
                <a:latin typeface="Tahoma" pitchFamily="34" charset="0"/>
              </a:rPr>
              <a:t>Very popular cross with meat type goats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2800" b="0" u="none">
                <a:latin typeface="Tahoma" pitchFamily="34" charset="0"/>
              </a:rPr>
              <a:t>Large frame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2800" b="0" u="none">
                <a:latin typeface="Tahoma" pitchFamily="34" charset="0"/>
              </a:rPr>
              <a:t>Extended breeding season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2800" b="0" u="none">
                <a:latin typeface="Tahoma" pitchFamily="34" charset="0"/>
              </a:rPr>
              <a:t>Adapts to hot environment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endParaRPr kumimoji="1" lang="en-US" sz="2800" b="0" u="none">
              <a:latin typeface="Tahoma" pitchFamily="34" charset="0"/>
            </a:endParaRPr>
          </a:p>
        </p:txBody>
      </p:sp>
      <p:pic>
        <p:nvPicPr>
          <p:cNvPr id="186371" name="Picture 3" descr="Nubian bil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304800"/>
            <a:ext cx="3962400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6372" name="Picture 4" descr="Nubian do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114800"/>
            <a:ext cx="3276600" cy="248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0" name="Text Box 5"/>
          <p:cNvSpPr txBox="1">
            <a:spLocks noChangeArrowheads="1"/>
          </p:cNvSpPr>
          <p:nvPr/>
        </p:nvSpPr>
        <p:spPr bwMode="auto">
          <a:xfrm>
            <a:off x="609600" y="381000"/>
            <a:ext cx="4191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none">
                <a:latin typeface="Tahoma" pitchFamily="34" charset="0"/>
              </a:rPr>
              <a:t>Nubian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6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6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6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6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6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6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63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63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0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ChangeArrowheads="1"/>
          </p:cNvSpPr>
          <p:nvPr/>
        </p:nvSpPr>
        <p:spPr bwMode="auto">
          <a:xfrm>
            <a:off x="381000" y="706438"/>
            <a:ext cx="4191000" cy="4659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1" lang="en-US" sz="4000" b="0" u="none" dirty="0">
              <a:solidFill>
                <a:schemeClr val="tx2"/>
              </a:solidFill>
              <a:latin typeface="Arial Black" pitchFamily="34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b="0" u="none" dirty="0">
                <a:latin typeface="Tahoma" pitchFamily="34" charset="0"/>
              </a:rPr>
              <a:t>Origin: Switzerland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b="0" u="none" dirty="0">
                <a:latin typeface="Tahoma" pitchFamily="34" charset="0"/>
              </a:rPr>
              <a:t>Dual Purpose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b="0" u="none" dirty="0">
                <a:latin typeface="Tahoma" pitchFamily="34" charset="0"/>
              </a:rPr>
              <a:t>Oldest known dairy breed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b="0" u="none" dirty="0">
                <a:latin typeface="Tahoma" pitchFamily="34" charset="0"/>
              </a:rPr>
              <a:t>Medium frame size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b="0" u="none" dirty="0">
                <a:latin typeface="Tahoma" pitchFamily="34" charset="0"/>
              </a:rPr>
              <a:t>Dark color with white ears and white stripes down face.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b="0" u="none" dirty="0">
                <a:latin typeface="Tahoma" pitchFamily="34" charset="0"/>
              </a:rPr>
              <a:t>Excellent udder quality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b="0" u="none" dirty="0">
                <a:latin typeface="Tahoma" pitchFamily="34" charset="0"/>
              </a:rPr>
              <a:t>Best suited for cool climates</a:t>
            </a:r>
          </a:p>
        </p:txBody>
      </p:sp>
      <p:pic>
        <p:nvPicPr>
          <p:cNvPr id="183299" name="Picture 3" descr="toggenbur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609600"/>
            <a:ext cx="33147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3300" name="Picture 4" descr="toggenburg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3657600"/>
            <a:ext cx="365760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4" name="Text Box 5"/>
          <p:cNvSpPr txBox="1">
            <a:spLocks noChangeArrowheads="1"/>
          </p:cNvSpPr>
          <p:nvPr/>
        </p:nvSpPr>
        <p:spPr bwMode="auto">
          <a:xfrm>
            <a:off x="457200" y="609600"/>
            <a:ext cx="3810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none">
                <a:latin typeface="Tahoma" pitchFamily="34" charset="0"/>
              </a:rPr>
              <a:t>Toggenburg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3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3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32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3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32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3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32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8" grpId="0" build="p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2"/>
          <p:cNvSpPr>
            <a:spLocks noChangeArrowheads="1"/>
          </p:cNvSpPr>
          <p:nvPr/>
        </p:nvSpPr>
        <p:spPr bwMode="auto">
          <a:xfrm>
            <a:off x="457200" y="273050"/>
            <a:ext cx="4114800" cy="683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1" lang="en-US" sz="4000" b="0" u="none" dirty="0">
              <a:solidFill>
                <a:schemeClr val="tx2"/>
              </a:solidFill>
              <a:latin typeface="Arial Black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kumimoji="1" lang="en-US" sz="2800" b="0" u="none" dirty="0">
                <a:latin typeface="Tahoma" pitchFamily="34" charset="0"/>
              </a:rPr>
              <a:t>Origin: South Africa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kumimoji="1" lang="en-US" sz="2800" b="0" u="none" dirty="0">
                <a:latin typeface="Tahoma" pitchFamily="34" charset="0"/>
              </a:rPr>
              <a:t>Meat Type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kumimoji="1" lang="en-US" sz="2800" b="0" u="none" dirty="0">
                <a:latin typeface="Tahoma" pitchFamily="34" charset="0"/>
              </a:rPr>
              <a:t>Horned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kumimoji="1" lang="en-US" sz="2800" b="0" u="none" dirty="0">
                <a:latin typeface="Tahoma" pitchFamily="34" charset="0"/>
              </a:rPr>
              <a:t>Early Puberty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kumimoji="1" lang="en-US" sz="2800" b="0" u="none" dirty="0">
                <a:latin typeface="Tahoma" pitchFamily="34" charset="0"/>
              </a:rPr>
              <a:t>Extended Breeding	 Season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kumimoji="1" lang="en-US" sz="2800" b="0" u="none" dirty="0">
                <a:latin typeface="Tahoma" pitchFamily="34" charset="0"/>
              </a:rPr>
              <a:t>Heavy Muscle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Arial" charset="0"/>
              <a:buChar char="•"/>
            </a:pPr>
            <a:r>
              <a:rPr kumimoji="1" lang="en-US" sz="2800" b="0" u="none" dirty="0">
                <a:latin typeface="Tahoma" pitchFamily="34" charset="0"/>
              </a:rPr>
              <a:t>Most popular Breed of Goat in the USA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endParaRPr kumimoji="1" lang="en-US" sz="3200" b="0" u="none" dirty="0">
              <a:latin typeface="Tahoma" pitchFamily="34" charset="0"/>
            </a:endParaRPr>
          </a:p>
        </p:txBody>
      </p:sp>
      <p:pic>
        <p:nvPicPr>
          <p:cNvPr id="187395" name="Picture 3" descr="BOER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304800"/>
            <a:ext cx="2986088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7396" name="Picture 4" descr="BO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840163"/>
            <a:ext cx="3429000" cy="301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2" name="Text Box 5"/>
          <p:cNvSpPr txBox="1">
            <a:spLocks noChangeArrowheads="1"/>
          </p:cNvSpPr>
          <p:nvPr/>
        </p:nvSpPr>
        <p:spPr bwMode="auto">
          <a:xfrm>
            <a:off x="533400" y="3048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latin typeface="Tahoma" pitchFamily="34" charset="0"/>
              </a:rPr>
              <a:t>Boer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7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7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7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7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73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73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7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7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4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ChangeArrowheads="1"/>
          </p:cNvSpPr>
          <p:nvPr/>
        </p:nvSpPr>
        <p:spPr bwMode="auto">
          <a:xfrm>
            <a:off x="609600" y="1249363"/>
            <a:ext cx="4191000" cy="484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1" lang="en-US" sz="4000" b="0" u="none">
              <a:solidFill>
                <a:schemeClr val="tx2"/>
              </a:solidFill>
              <a:latin typeface="Arial Black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3200" b="0" u="none">
                <a:latin typeface="Tahoma" pitchFamily="34" charset="0"/>
              </a:rPr>
              <a:t>Origin: U.S. (1500’s)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3200" b="0" u="none">
                <a:latin typeface="Tahoma" pitchFamily="34" charset="0"/>
              </a:rPr>
              <a:t>Small/ Agile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3200" b="0" u="none">
                <a:latin typeface="Tahoma" pitchFamily="34" charset="0"/>
              </a:rPr>
              <a:t>Hardy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3200" b="0" u="none">
                <a:latin typeface="Tahoma" pitchFamily="34" charset="0"/>
              </a:rPr>
              <a:t>Small Udders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3200" b="0" u="none">
                <a:latin typeface="Tahoma" pitchFamily="34" charset="0"/>
              </a:rPr>
              <a:t>Good foragers</a:t>
            </a:r>
          </a:p>
        </p:txBody>
      </p:sp>
      <p:pic>
        <p:nvPicPr>
          <p:cNvPr id="184323" name="Picture 3" descr="Spanish bil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1981200"/>
            <a:ext cx="44196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Text Box 4"/>
          <p:cNvSpPr txBox="1">
            <a:spLocks noChangeArrowheads="1"/>
          </p:cNvSpPr>
          <p:nvPr/>
        </p:nvSpPr>
        <p:spPr bwMode="auto">
          <a:xfrm>
            <a:off x="533400" y="762000"/>
            <a:ext cx="449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none">
                <a:latin typeface="Tahoma" pitchFamily="34" charset="0"/>
              </a:rPr>
              <a:t>Spanish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4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4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4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43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43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43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22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304800" y="620713"/>
            <a:ext cx="41148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1" lang="en-US" sz="4000" b="0" u="none" dirty="0">
              <a:solidFill>
                <a:schemeClr val="tx2"/>
              </a:solidFill>
              <a:latin typeface="Arial Black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2800" b="0" u="none" dirty="0">
                <a:latin typeface="Tahoma" pitchFamily="34" charset="0"/>
              </a:rPr>
              <a:t>Origin: Angora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2800" b="0" u="none" dirty="0">
                <a:latin typeface="Tahoma" pitchFamily="34" charset="0"/>
              </a:rPr>
              <a:t>Hair Type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2800" b="0" u="none" dirty="0">
                <a:latin typeface="Tahoma" pitchFamily="34" charset="0"/>
              </a:rPr>
              <a:t>Mohair Production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2800" b="0" u="none" dirty="0">
                <a:latin typeface="Tahoma" pitchFamily="34" charset="0"/>
              </a:rPr>
              <a:t>Sheared twice/year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2800" b="0" u="none" dirty="0">
                <a:latin typeface="Tahoma" pitchFamily="34" charset="0"/>
              </a:rPr>
              <a:t>Horned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2800" b="0" u="none" dirty="0">
                <a:latin typeface="Tahoma" pitchFamily="34" charset="0"/>
              </a:rPr>
              <a:t>Small Frame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2800" b="0" u="none" dirty="0">
                <a:latin typeface="Tahoma" pitchFamily="34" charset="0"/>
              </a:rPr>
              <a:t>Require extra management at Kidding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None/>
            </a:pPr>
            <a:endParaRPr kumimoji="1" lang="en-US" sz="2800" b="0" u="none" dirty="0">
              <a:latin typeface="Tahoma" pitchFamily="34" charset="0"/>
            </a:endParaRPr>
          </a:p>
        </p:txBody>
      </p:sp>
      <p:pic>
        <p:nvPicPr>
          <p:cNvPr id="182275" name="Picture 3" descr="Angora billy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609600"/>
            <a:ext cx="4114800" cy="213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6" name="Picture 4" descr="Angora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3276600"/>
            <a:ext cx="3417888" cy="298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324" name="Text Box 5"/>
          <p:cNvSpPr txBox="1">
            <a:spLocks noChangeArrowheads="1"/>
          </p:cNvSpPr>
          <p:nvPr/>
        </p:nvSpPr>
        <p:spPr bwMode="auto">
          <a:xfrm>
            <a:off x="381000" y="5334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none">
                <a:latin typeface="Tahoma" pitchFamily="34" charset="0"/>
              </a:rPr>
              <a:t>Angora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2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2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82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82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82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2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822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build="p" autoUpdateAnimBg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ChangeArrowheads="1"/>
          </p:cNvSpPr>
          <p:nvPr/>
        </p:nvSpPr>
        <p:spPr bwMode="auto">
          <a:xfrm>
            <a:off x="304800" y="620713"/>
            <a:ext cx="6477000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kumimoji="1" lang="en-US" sz="4000" b="0" u="none">
              <a:solidFill>
                <a:schemeClr val="tx2"/>
              </a:solidFill>
              <a:latin typeface="Arial Black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2800" b="0" u="none">
                <a:latin typeface="Tahoma" pitchFamily="34" charset="0"/>
              </a:rPr>
              <a:t>Any breed that produces Cashmere mohair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2800" b="0">
                <a:latin typeface="Tahoma" pitchFamily="34" charset="0"/>
              </a:rPr>
              <a:t>Cashmere</a:t>
            </a:r>
            <a:r>
              <a:rPr kumimoji="1" lang="en-US" sz="2800" b="0" u="none">
                <a:latin typeface="Tahoma" pitchFamily="34" charset="0"/>
              </a:rPr>
              <a:t> – fine, soft, winter undercoat produced by secondary follicles 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r>
              <a:rPr kumimoji="1" lang="en-US" sz="2800" b="0" u="none">
                <a:latin typeface="Tahoma" pitchFamily="34" charset="0"/>
              </a:rPr>
              <a:t>desired to be less than 19 micrometers</a:t>
            </a: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</a:pPr>
            <a:endParaRPr kumimoji="1" lang="en-US" sz="2800" b="0" u="none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</a:pPr>
            <a:r>
              <a:rPr kumimoji="1" lang="en-US" sz="2800" b="0" u="none">
                <a:latin typeface="Tahoma" pitchFamily="34" charset="0"/>
              </a:rPr>
              <a:t>Origin – Australia &amp; New Zealand</a:t>
            </a:r>
          </a:p>
          <a:p>
            <a:pPr lvl="1"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Char char="z"/>
            </a:pPr>
            <a:endParaRPr kumimoji="1" lang="en-US" sz="2800" b="0" u="none">
              <a:latin typeface="Tahoma" pitchFamily="34" charset="0"/>
            </a:endParaRPr>
          </a:p>
          <a:p>
            <a:pPr eaLnBrk="0" hangingPunct="0">
              <a:spcBef>
                <a:spcPct val="50000"/>
              </a:spcBef>
              <a:buClr>
                <a:schemeClr val="accent2"/>
              </a:buClr>
              <a:buFont typeface="Monotype Sorts"/>
              <a:buNone/>
            </a:pPr>
            <a:endParaRPr kumimoji="1" lang="en-US" sz="2800" b="0" u="none">
              <a:latin typeface="Tahoma" pitchFamily="34" charset="0"/>
            </a:endParaRPr>
          </a:p>
        </p:txBody>
      </p:sp>
      <p:sp>
        <p:nvSpPr>
          <p:cNvPr id="57346" name="Text Box 5"/>
          <p:cNvSpPr txBox="1">
            <a:spLocks noChangeArrowheads="1"/>
          </p:cNvSpPr>
          <p:nvPr/>
        </p:nvSpPr>
        <p:spPr bwMode="auto">
          <a:xfrm>
            <a:off x="381000" y="533400"/>
            <a:ext cx="3657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u="none">
                <a:latin typeface="Tahoma" pitchFamily="34" charset="0"/>
              </a:rPr>
              <a:t>Cashmere</a:t>
            </a:r>
          </a:p>
        </p:txBody>
      </p:sp>
      <p:pic>
        <p:nvPicPr>
          <p:cNvPr id="57347" name="Picture 5" descr="180px-Old_O102_cropped_smal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685800"/>
            <a:ext cx="268605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6" descr="180px-Pashmina_goa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3733800"/>
            <a:ext cx="2854325" cy="267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22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82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822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822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4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ctrTitle"/>
          </p:nvPr>
        </p:nvSpPr>
        <p:spPr>
          <a:xfrm>
            <a:off x="5334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Life Cycle of Breeding Ewe </a:t>
            </a:r>
          </a:p>
        </p:txBody>
      </p:sp>
      <p:cxnSp>
        <p:nvCxnSpPr>
          <p:cNvPr id="58370" name="Straight Connector 4"/>
          <p:cNvCxnSpPr>
            <a:cxnSpLocks noChangeShapeType="1"/>
          </p:cNvCxnSpPr>
          <p:nvPr/>
        </p:nvCxnSpPr>
        <p:spPr bwMode="auto">
          <a:xfrm>
            <a:off x="152400" y="3810000"/>
            <a:ext cx="86868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371" name="Straight Connector 6"/>
          <p:cNvCxnSpPr>
            <a:cxnSpLocks noChangeShapeType="1"/>
          </p:cNvCxnSpPr>
          <p:nvPr/>
        </p:nvCxnSpPr>
        <p:spPr bwMode="auto">
          <a:xfrm rot="5400000">
            <a:off x="38101" y="3848100"/>
            <a:ext cx="228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372" name="Straight Connector 8"/>
          <p:cNvCxnSpPr>
            <a:cxnSpLocks noChangeShapeType="1"/>
          </p:cNvCxnSpPr>
          <p:nvPr/>
        </p:nvCxnSpPr>
        <p:spPr bwMode="auto">
          <a:xfrm rot="5400000">
            <a:off x="495301" y="3848100"/>
            <a:ext cx="228600" cy="31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8373" name="TextBox 9"/>
          <p:cNvSpPr txBox="1">
            <a:spLocks noChangeArrowheads="1"/>
          </p:cNvSpPr>
          <p:nvPr/>
        </p:nvSpPr>
        <p:spPr bwMode="auto">
          <a:xfrm rot="-2505436">
            <a:off x="0" y="3429000"/>
            <a:ext cx="609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 u="none"/>
              <a:t>Born</a:t>
            </a:r>
          </a:p>
        </p:txBody>
      </p:sp>
      <p:sp>
        <p:nvSpPr>
          <p:cNvPr id="58374" name="TextBox 10"/>
          <p:cNvSpPr txBox="1">
            <a:spLocks noChangeArrowheads="1"/>
          </p:cNvSpPr>
          <p:nvPr/>
        </p:nvSpPr>
        <p:spPr bwMode="auto">
          <a:xfrm rot="-2287781">
            <a:off x="385763" y="3141663"/>
            <a:ext cx="14684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 u="none"/>
              <a:t>Weaned  (~60 days)</a:t>
            </a:r>
          </a:p>
        </p:txBody>
      </p:sp>
      <p:cxnSp>
        <p:nvCxnSpPr>
          <p:cNvPr id="58375" name="Straight Connector 12"/>
          <p:cNvCxnSpPr>
            <a:cxnSpLocks noChangeShapeType="1"/>
          </p:cNvCxnSpPr>
          <p:nvPr/>
        </p:nvCxnSpPr>
        <p:spPr bwMode="auto">
          <a:xfrm rot="5400000" flipH="1" flipV="1">
            <a:off x="1600200" y="3657600"/>
            <a:ext cx="1588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376" name="Straight Connector 13"/>
          <p:cNvCxnSpPr>
            <a:cxnSpLocks noChangeShapeType="1"/>
          </p:cNvCxnSpPr>
          <p:nvPr/>
        </p:nvCxnSpPr>
        <p:spPr bwMode="auto">
          <a:xfrm rot="5400000">
            <a:off x="1410494" y="3847306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8377" name="TextBox 14"/>
          <p:cNvSpPr txBox="1">
            <a:spLocks noChangeArrowheads="1"/>
          </p:cNvSpPr>
          <p:nvPr/>
        </p:nvSpPr>
        <p:spPr bwMode="auto">
          <a:xfrm rot="-2006005">
            <a:off x="1357313" y="2970213"/>
            <a:ext cx="2012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 u="none"/>
              <a:t>Sexual Puberty (6-8 months)</a:t>
            </a:r>
          </a:p>
        </p:txBody>
      </p:sp>
      <p:cxnSp>
        <p:nvCxnSpPr>
          <p:cNvPr id="58378" name="Straight Connector 15"/>
          <p:cNvCxnSpPr>
            <a:cxnSpLocks noChangeShapeType="1"/>
          </p:cNvCxnSpPr>
          <p:nvPr/>
        </p:nvCxnSpPr>
        <p:spPr bwMode="auto">
          <a:xfrm rot="5400000">
            <a:off x="2020094" y="3847306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8379" name="TextBox 16"/>
          <p:cNvSpPr txBox="1">
            <a:spLocks noChangeArrowheads="1"/>
          </p:cNvSpPr>
          <p:nvPr/>
        </p:nvSpPr>
        <p:spPr bwMode="auto">
          <a:xfrm rot="-1896341">
            <a:off x="112713" y="4381500"/>
            <a:ext cx="254793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 u="none"/>
              <a:t>First Breeding (10-12 months)***</a:t>
            </a:r>
          </a:p>
        </p:txBody>
      </p:sp>
      <p:sp>
        <p:nvSpPr>
          <p:cNvPr id="58380" name="TextBox 17"/>
          <p:cNvSpPr txBox="1">
            <a:spLocks noChangeArrowheads="1"/>
          </p:cNvSpPr>
          <p:nvPr/>
        </p:nvSpPr>
        <p:spPr bwMode="auto">
          <a:xfrm>
            <a:off x="152400" y="6172200"/>
            <a:ext cx="8839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u="none"/>
              <a:t>**** Some club lamb/seedstock producers will skip a breeding season and wait to breed replacement ewes until they are just under 2yrs of age </a:t>
            </a:r>
          </a:p>
        </p:txBody>
      </p:sp>
      <p:cxnSp>
        <p:nvCxnSpPr>
          <p:cNvPr id="58381" name="Straight Connector 18"/>
          <p:cNvCxnSpPr>
            <a:cxnSpLocks noChangeShapeType="1"/>
          </p:cNvCxnSpPr>
          <p:nvPr/>
        </p:nvCxnSpPr>
        <p:spPr bwMode="auto">
          <a:xfrm rot="5400000">
            <a:off x="3086894" y="3847306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8382" name="TextBox 19"/>
          <p:cNvSpPr txBox="1">
            <a:spLocks noChangeArrowheads="1"/>
          </p:cNvSpPr>
          <p:nvPr/>
        </p:nvSpPr>
        <p:spPr bwMode="auto">
          <a:xfrm rot="-1976878">
            <a:off x="2878138" y="2711450"/>
            <a:ext cx="30480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 u="none"/>
              <a:t>Parturition (150 days)</a:t>
            </a:r>
          </a:p>
        </p:txBody>
      </p:sp>
      <p:cxnSp>
        <p:nvCxnSpPr>
          <p:cNvPr id="58383" name="Straight Connector 20"/>
          <p:cNvCxnSpPr>
            <a:cxnSpLocks noChangeShapeType="1"/>
          </p:cNvCxnSpPr>
          <p:nvPr/>
        </p:nvCxnSpPr>
        <p:spPr bwMode="auto">
          <a:xfrm rot="5400000">
            <a:off x="3696494" y="3847306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8384" name="TextBox 21"/>
          <p:cNvSpPr txBox="1">
            <a:spLocks noChangeArrowheads="1"/>
          </p:cNvSpPr>
          <p:nvPr/>
        </p:nvSpPr>
        <p:spPr bwMode="auto">
          <a:xfrm rot="-1872315">
            <a:off x="2698750" y="3795713"/>
            <a:ext cx="2667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 u="none"/>
              <a:t>Weaned(60days)</a:t>
            </a:r>
          </a:p>
        </p:txBody>
      </p:sp>
      <p:cxnSp>
        <p:nvCxnSpPr>
          <p:cNvPr id="58385" name="Straight Connector 22"/>
          <p:cNvCxnSpPr>
            <a:cxnSpLocks noChangeShapeType="1"/>
          </p:cNvCxnSpPr>
          <p:nvPr/>
        </p:nvCxnSpPr>
        <p:spPr bwMode="auto">
          <a:xfrm rot="5400000">
            <a:off x="4610894" y="3847306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8386" name="TextBox 23"/>
          <p:cNvSpPr txBox="1">
            <a:spLocks noChangeArrowheads="1"/>
          </p:cNvSpPr>
          <p:nvPr/>
        </p:nvSpPr>
        <p:spPr bwMode="auto">
          <a:xfrm rot="-2026297">
            <a:off x="4441825" y="2586038"/>
            <a:ext cx="3357563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 u="none"/>
              <a:t>Breeding ( Following September – December)</a:t>
            </a:r>
          </a:p>
        </p:txBody>
      </p:sp>
      <p:cxnSp>
        <p:nvCxnSpPr>
          <p:cNvPr id="58387" name="Straight Connector 28"/>
          <p:cNvCxnSpPr>
            <a:cxnSpLocks noChangeShapeType="1"/>
          </p:cNvCxnSpPr>
          <p:nvPr/>
        </p:nvCxnSpPr>
        <p:spPr bwMode="auto">
          <a:xfrm rot="5400000">
            <a:off x="6363494" y="3847306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8388" name="TextBox 29"/>
          <p:cNvSpPr txBox="1">
            <a:spLocks noChangeArrowheads="1"/>
          </p:cNvSpPr>
          <p:nvPr/>
        </p:nvSpPr>
        <p:spPr bwMode="auto">
          <a:xfrm rot="-2116975">
            <a:off x="4511675" y="4391025"/>
            <a:ext cx="2362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 u="none"/>
              <a:t>Optimal Productive Life (2-5 yrs)</a:t>
            </a:r>
          </a:p>
        </p:txBody>
      </p:sp>
      <p:cxnSp>
        <p:nvCxnSpPr>
          <p:cNvPr id="58389" name="Straight Connector 30"/>
          <p:cNvCxnSpPr>
            <a:cxnSpLocks noChangeShapeType="1"/>
          </p:cNvCxnSpPr>
          <p:nvPr/>
        </p:nvCxnSpPr>
        <p:spPr bwMode="auto">
          <a:xfrm rot="5400000">
            <a:off x="8497094" y="3847306"/>
            <a:ext cx="228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58390" name="TextBox 31"/>
          <p:cNvSpPr txBox="1">
            <a:spLocks noChangeArrowheads="1"/>
          </p:cNvSpPr>
          <p:nvPr/>
        </p:nvSpPr>
        <p:spPr bwMode="auto">
          <a:xfrm rot="-2347191">
            <a:off x="7621588" y="4083050"/>
            <a:ext cx="1447800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0" u="none"/>
              <a:t>Death 10-11 yrs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Breeding Patterns</a:t>
            </a:r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Most sheep are seasonally bred</a:t>
            </a:r>
          </a:p>
          <a:p>
            <a:pPr lvl="1" eaLnBrk="1" hangingPunct="1"/>
            <a:r>
              <a:rPr lang="en-US"/>
              <a:t>Most females begin tocycle when days are short and nights are long (Fall)</a:t>
            </a:r>
          </a:p>
          <a:p>
            <a:pPr lvl="1" eaLnBrk="1" hangingPunct="1"/>
            <a:r>
              <a:rPr lang="en-US"/>
              <a:t>Lamb in the spring (January- May)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/>
              <a:t>Some breeds cycle year round</a:t>
            </a:r>
          </a:p>
          <a:p>
            <a:pPr lvl="1" eaLnBrk="1" hangingPunct="1"/>
            <a:r>
              <a:rPr lang="en-US"/>
              <a:t>Polypays</a:t>
            </a:r>
          </a:p>
          <a:p>
            <a:pPr lvl="1" eaLnBrk="1" hangingPunct="1"/>
            <a:r>
              <a:rPr lang="en-US"/>
              <a:t>Dorsets</a:t>
            </a:r>
          </a:p>
          <a:p>
            <a:pPr lvl="1" eaLnBrk="1" hangingPunct="1"/>
            <a:r>
              <a:rPr lang="en-US"/>
              <a:t>Finnsheep</a:t>
            </a:r>
          </a:p>
          <a:p>
            <a:pPr lvl="2" eaLnBrk="1" hangingPunct="1">
              <a:buFontTx/>
              <a:buNone/>
            </a:pPr>
            <a:endParaRPr lang="en-US"/>
          </a:p>
          <a:p>
            <a:pPr lvl="2" eaLnBrk="1" hangingPunct="1"/>
            <a:endParaRPr lang="en-US"/>
          </a:p>
          <a:p>
            <a:pPr lvl="1" eaLnBrk="1" hangingPunct="1"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Scrapie</a:t>
            </a:r>
          </a:p>
        </p:txBody>
      </p:sp>
      <p:sp>
        <p:nvSpPr>
          <p:cNvPr id="60418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763000" cy="5410200"/>
          </a:xfrm>
        </p:spPr>
        <p:txBody>
          <a:bodyPr/>
          <a:lstStyle/>
          <a:p>
            <a:pPr eaLnBrk="1" hangingPunct="1"/>
            <a:r>
              <a:rPr lang="en-US"/>
              <a:t>In the family of diseases known as Transmissable Spongioform Encephalopathies (TSEs)</a:t>
            </a:r>
          </a:p>
          <a:p>
            <a:pPr lvl="1" eaLnBrk="1" hangingPunct="1"/>
            <a:r>
              <a:rPr lang="en-US" sz="2000"/>
              <a:t>Neurodegenerative Brainwasting Diseases</a:t>
            </a:r>
          </a:p>
          <a:p>
            <a:pPr lvl="1" eaLnBrk="1" hangingPunct="1"/>
            <a:r>
              <a:rPr lang="en-US" sz="2000"/>
              <a:t>Similar to BSE in cattle, chronic wasting disease in deer</a:t>
            </a:r>
          </a:p>
          <a:p>
            <a:pPr lvl="1" eaLnBrk="1" hangingPunct="1"/>
            <a:r>
              <a:rPr lang="en-US" sz="2000"/>
              <a:t>Prion – Affects nervous system</a:t>
            </a:r>
          </a:p>
          <a:p>
            <a:pPr lvl="1" eaLnBrk="1" hangingPunct="1"/>
            <a:endParaRPr lang="en-US" sz="2000"/>
          </a:p>
          <a:p>
            <a:pPr lvl="1" eaLnBrk="1" hangingPunct="1"/>
            <a:r>
              <a:rPr lang="en-US" sz="2000"/>
              <a:t>Symptoms</a:t>
            </a:r>
          </a:p>
          <a:p>
            <a:pPr lvl="2" eaLnBrk="1" hangingPunct="1"/>
            <a:r>
              <a:rPr lang="en-US" sz="2000"/>
              <a:t>“Star gazing”</a:t>
            </a:r>
          </a:p>
          <a:p>
            <a:pPr lvl="2" eaLnBrk="1" hangingPunct="1"/>
            <a:r>
              <a:rPr lang="en-US" sz="2000"/>
              <a:t>Awkward, uncoordinated gait</a:t>
            </a:r>
          </a:p>
          <a:p>
            <a:pPr lvl="2" eaLnBrk="1" hangingPunct="1"/>
            <a:r>
              <a:rPr lang="en-US" sz="2000"/>
              <a:t>Loss of wool </a:t>
            </a:r>
          </a:p>
          <a:p>
            <a:pPr lvl="2" eaLnBrk="1" hangingPunct="1">
              <a:buFontTx/>
              <a:buNone/>
            </a:pPr>
            <a:endParaRPr lang="en-US" sz="2000"/>
          </a:p>
          <a:p>
            <a:pPr lvl="1" eaLnBrk="1" hangingPunct="1"/>
            <a:r>
              <a:rPr lang="en-US" sz="2000"/>
              <a:t>Death is imminent </a:t>
            </a:r>
          </a:p>
          <a:p>
            <a:pPr lvl="2" eaLnBrk="1" hangingPunct="1"/>
            <a:r>
              <a:rPr lang="en-US" sz="2000"/>
              <a:t>No Treatment</a:t>
            </a:r>
          </a:p>
          <a:p>
            <a:pPr lvl="2" eaLnBrk="1" hangingPunct="1"/>
            <a:r>
              <a:rPr lang="en-US" sz="2000"/>
              <a:t>Eradication of infected animals</a:t>
            </a:r>
          </a:p>
          <a:p>
            <a:pPr lvl="1" eaLnBrk="1" hangingPunct="1"/>
            <a:endParaRPr lang="en-US"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981200"/>
            <a:ext cx="7772400" cy="4191000"/>
          </a:xfrm>
        </p:spPr>
        <p:txBody>
          <a:bodyPr/>
          <a:lstStyle/>
          <a:p>
            <a:pPr eaLnBrk="1" hangingPunct="1"/>
            <a:r>
              <a:rPr lang="en-US"/>
              <a:t>U.S. Sheep Breeds</a:t>
            </a:r>
            <a:br>
              <a:rPr lang="en-US"/>
            </a:br>
            <a:br>
              <a:rPr lang="en-US"/>
            </a:br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err="1">
                <a:solidFill>
                  <a:schemeClr val="bg1"/>
                </a:solidFill>
              </a:rPr>
              <a:t>Scrapie</a:t>
            </a:r>
            <a:r>
              <a:rPr lang="en-US" dirty="0">
                <a:solidFill>
                  <a:schemeClr val="bg1"/>
                </a:solidFill>
              </a:rPr>
              <a:t> Susceptibility</a:t>
            </a:r>
          </a:p>
        </p:txBody>
      </p:sp>
      <p:sp>
        <p:nvSpPr>
          <p:cNvPr id="61442" name="Content Placeholder 2"/>
          <p:cNvSpPr>
            <a:spLocks noGrp="1"/>
          </p:cNvSpPr>
          <p:nvPr>
            <p:ph idx="1"/>
          </p:nvPr>
        </p:nvSpPr>
        <p:spPr>
          <a:xfrm>
            <a:off x="685800" y="1371600"/>
            <a:ext cx="7772400" cy="4114800"/>
          </a:xfrm>
        </p:spPr>
        <p:txBody>
          <a:bodyPr/>
          <a:lstStyle/>
          <a:p>
            <a:pPr eaLnBrk="1" hangingPunct="1"/>
            <a:r>
              <a:rPr lang="en-US"/>
              <a:t>Determined by codon 171 within the genetic code</a:t>
            </a:r>
          </a:p>
          <a:p>
            <a:pPr lvl="1" eaLnBrk="1" hangingPunct="1"/>
            <a:r>
              <a:rPr lang="en-US"/>
              <a:t>RR – Resistant</a:t>
            </a:r>
          </a:p>
          <a:p>
            <a:pPr lvl="1" eaLnBrk="1" hangingPunct="1"/>
            <a:r>
              <a:rPr lang="en-US"/>
              <a:t>QR – Resistant, but Carrier</a:t>
            </a:r>
          </a:p>
          <a:p>
            <a:pPr lvl="1" eaLnBrk="1" hangingPunct="1"/>
            <a:r>
              <a:rPr lang="en-US"/>
              <a:t>QQ – Susceptible</a:t>
            </a:r>
          </a:p>
          <a:p>
            <a:pPr lvl="1" eaLnBrk="1" hangingPunct="1"/>
            <a:r>
              <a:rPr lang="en-US"/>
              <a:t>Determined by blood test</a:t>
            </a:r>
          </a:p>
          <a:p>
            <a:pPr lvl="1" eaLnBrk="1" hangingPunct="1"/>
            <a:r>
              <a:rPr lang="en-US"/>
              <a:t>Basic Punnett Sqaure/ Mendalian Genetics Applies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Scrapie</a:t>
            </a:r>
            <a:r>
              <a:rPr lang="en-US" dirty="0">
                <a:solidFill>
                  <a:schemeClr val="bg1"/>
                </a:solidFill>
              </a:rPr>
              <a:t> Susceptibility Continued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Codon 136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AA- free of </a:t>
            </a:r>
            <a:r>
              <a:rPr lang="en-US" dirty="0" err="1"/>
              <a:t>Scrapie</a:t>
            </a:r>
            <a:endParaRPr lang="en-US" dirty="0"/>
          </a:p>
          <a:p>
            <a:r>
              <a:rPr lang="en-US" dirty="0"/>
              <a:t>Av- will show clinical signs of </a:t>
            </a:r>
            <a:r>
              <a:rPr lang="en-US" dirty="0" err="1"/>
              <a:t>Scrapie</a:t>
            </a:r>
            <a:endParaRPr lang="en-US" dirty="0"/>
          </a:p>
          <a:p>
            <a:r>
              <a:rPr lang="en-US" dirty="0" err="1"/>
              <a:t>vv</a:t>
            </a:r>
            <a:r>
              <a:rPr lang="en-US" dirty="0"/>
              <a:t>- suffering from </a:t>
            </a:r>
            <a:r>
              <a:rPr lang="en-US" dirty="0" err="1"/>
              <a:t>Scrapie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6164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solidFill>
                  <a:schemeClr val="bg1"/>
                </a:solidFill>
              </a:rPr>
              <a:t>Spider Gene</a:t>
            </a:r>
          </a:p>
        </p:txBody>
      </p:sp>
      <p:sp>
        <p:nvSpPr>
          <p:cNvPr id="624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/>
              <a:t>A heritable genetic defect that results in skeletal abnormalities</a:t>
            </a:r>
          </a:p>
          <a:p>
            <a:pPr lvl="1" eaLnBrk="1" hangingPunct="1"/>
            <a:r>
              <a:rPr lang="en-US"/>
              <a:t>Spider offspring typically do not survive </a:t>
            </a:r>
          </a:p>
          <a:p>
            <a:pPr lvl="1" eaLnBrk="1" hangingPunct="1"/>
            <a:r>
              <a:rPr lang="en-US"/>
              <a:t>Basic Punnett Square</a:t>
            </a:r>
          </a:p>
          <a:p>
            <a:pPr eaLnBrk="1" hangingPunct="1"/>
            <a:r>
              <a:rPr lang="en-US"/>
              <a:t>NN – normal</a:t>
            </a:r>
          </a:p>
          <a:p>
            <a:pPr eaLnBrk="1" hangingPunct="1"/>
            <a:r>
              <a:rPr lang="en-US"/>
              <a:t>NS – carrier</a:t>
            </a:r>
          </a:p>
          <a:p>
            <a:pPr eaLnBrk="1" hangingPunct="1"/>
            <a:r>
              <a:rPr lang="en-US"/>
              <a:t>SS – Spider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Performance Evaluation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2178777"/>
              </p:ext>
            </p:extLst>
          </p:nvPr>
        </p:nvGraphicFramePr>
        <p:xfrm>
          <a:off x="680830" y="3048000"/>
          <a:ext cx="7772400" cy="328167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811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Trait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Abbreviation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Desired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8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Birth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BT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Twin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8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Reared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Twin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8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Milk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Moderate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8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60/90/120 day weight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60/90/120 day wt.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High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88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Rib Eye Area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High   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8811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YG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Yield Grade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Low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383428C-D2E9-41C2-9D90-409C80D09CB6}"/>
              </a:ext>
            </a:extLst>
          </p:cNvPr>
          <p:cNvSpPr txBox="1"/>
          <p:nvPr/>
        </p:nvSpPr>
        <p:spPr>
          <a:xfrm>
            <a:off x="647700" y="1698224"/>
            <a:ext cx="769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FEPD-</a:t>
            </a:r>
            <a:r>
              <a:rPr lang="en-US" u="none" dirty="0"/>
              <a:t> </a:t>
            </a:r>
            <a:r>
              <a:rPr lang="en-US" b="0" u="none" dirty="0"/>
              <a:t>Flock Expected Progeny Difference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0" u="none" dirty="0"/>
              <a:t>Performance data collected and calculated only within the flock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Phenotypic Evaluation</a:t>
            </a:r>
          </a:p>
        </p:txBody>
      </p:sp>
      <p:pic>
        <p:nvPicPr>
          <p:cNvPr id="64514" name="Content Placeholder 3" descr="ewe1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0200" y="2895600"/>
            <a:ext cx="2895600" cy="2895600"/>
          </a:xfrm>
        </p:spPr>
      </p:pic>
      <p:sp>
        <p:nvSpPr>
          <p:cNvPr id="64515" name="TextBox 4"/>
          <p:cNvSpPr txBox="1">
            <a:spLocks noChangeArrowheads="1"/>
          </p:cNvSpPr>
          <p:nvPr/>
        </p:nvSpPr>
        <p:spPr bwMode="auto">
          <a:xfrm>
            <a:off x="304800" y="1600200"/>
            <a:ext cx="807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1600" b="0" u="none"/>
          </a:p>
          <a:p>
            <a:r>
              <a:rPr lang="en-US" sz="1600" b="0" u="none"/>
              <a:t>			     want neck to tie in high onto the top of shoulder. We also				 want a shoulder that is laid at a 45 degree angle 	</a:t>
            </a:r>
          </a:p>
          <a:p>
            <a:r>
              <a:rPr lang="en-US" sz="1600" b="0" u="none"/>
              <a:t>	</a:t>
            </a:r>
          </a:p>
        </p:txBody>
      </p:sp>
      <p:cxnSp>
        <p:nvCxnSpPr>
          <p:cNvPr id="64516" name="Straight Connector 6"/>
          <p:cNvCxnSpPr>
            <a:cxnSpLocks noChangeShapeType="1"/>
          </p:cNvCxnSpPr>
          <p:nvPr/>
        </p:nvCxnSpPr>
        <p:spPr bwMode="auto">
          <a:xfrm>
            <a:off x="2362200" y="3581400"/>
            <a:ext cx="16002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517" name="Straight Connector 8"/>
          <p:cNvCxnSpPr>
            <a:cxnSpLocks noChangeShapeType="1"/>
          </p:cNvCxnSpPr>
          <p:nvPr/>
        </p:nvCxnSpPr>
        <p:spPr bwMode="auto">
          <a:xfrm>
            <a:off x="2667000" y="4572000"/>
            <a:ext cx="990600" cy="15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518" name="Straight Arrow Connector 12"/>
          <p:cNvCxnSpPr>
            <a:cxnSpLocks noChangeShapeType="1"/>
          </p:cNvCxnSpPr>
          <p:nvPr/>
        </p:nvCxnSpPr>
        <p:spPr bwMode="auto">
          <a:xfrm rot="5400000">
            <a:off x="2286000" y="2438400"/>
            <a:ext cx="1219200" cy="1066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4519" name="Straight Connector 15"/>
          <p:cNvCxnSpPr>
            <a:cxnSpLocks noChangeShapeType="1"/>
          </p:cNvCxnSpPr>
          <p:nvPr/>
        </p:nvCxnSpPr>
        <p:spPr bwMode="auto">
          <a:xfrm rot="5400000">
            <a:off x="2171700" y="3695700"/>
            <a:ext cx="457200" cy="3810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520" name="Straight Arrow Connector 17"/>
          <p:cNvCxnSpPr>
            <a:cxnSpLocks noChangeShapeType="1"/>
          </p:cNvCxnSpPr>
          <p:nvPr/>
        </p:nvCxnSpPr>
        <p:spPr bwMode="auto">
          <a:xfrm>
            <a:off x="2362200" y="5105400"/>
            <a:ext cx="2743200" cy="7620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64521" name="Straight Arrow Connector 19"/>
          <p:cNvCxnSpPr>
            <a:cxnSpLocks noChangeShapeType="1"/>
          </p:cNvCxnSpPr>
          <p:nvPr/>
        </p:nvCxnSpPr>
        <p:spPr bwMode="auto">
          <a:xfrm>
            <a:off x="4114800" y="5257800"/>
            <a:ext cx="1066800" cy="6858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64522" name="TextBox 20"/>
          <p:cNvSpPr txBox="1">
            <a:spLocks noChangeArrowheads="1"/>
          </p:cNvSpPr>
          <p:nvPr/>
        </p:nvSpPr>
        <p:spPr bwMode="auto">
          <a:xfrm>
            <a:off x="4724400" y="3352800"/>
            <a:ext cx="27432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 u="none"/>
              <a:t>Want ewes that are parrallel  in their lines and deep bodied</a:t>
            </a:r>
          </a:p>
        </p:txBody>
      </p:sp>
      <p:sp>
        <p:nvSpPr>
          <p:cNvPr id="64523" name="TextBox 21"/>
          <p:cNvSpPr txBox="1">
            <a:spLocks noChangeArrowheads="1"/>
          </p:cNvSpPr>
          <p:nvPr/>
        </p:nvSpPr>
        <p:spPr bwMode="auto">
          <a:xfrm>
            <a:off x="5181600" y="5562600"/>
            <a:ext cx="26670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u="none"/>
              <a:t>Want correctly structure feet and legs that offer a desirable angle to all joints to facilitate a greater range of motion</a:t>
            </a:r>
          </a:p>
        </p:txBody>
      </p:sp>
      <p:sp>
        <p:nvSpPr>
          <p:cNvPr id="64524" name="TextBox 22"/>
          <p:cNvSpPr txBox="1">
            <a:spLocks noChangeArrowheads="1"/>
          </p:cNvSpPr>
          <p:nvPr/>
        </p:nvSpPr>
        <p:spPr bwMode="auto">
          <a:xfrm>
            <a:off x="152400" y="3886200"/>
            <a:ext cx="1371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u="none"/>
              <a:t>We want to see females that are long sided, feminine, and elegant fronted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7" name="Content Placeholder 3" descr="ewebutt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752600"/>
            <a:ext cx="3352800" cy="3338513"/>
          </a:xfrm>
        </p:spPr>
      </p:pic>
      <p:cxnSp>
        <p:nvCxnSpPr>
          <p:cNvPr id="65538" name="Straight Connector 5"/>
          <p:cNvCxnSpPr>
            <a:cxnSpLocks noChangeShapeType="1"/>
          </p:cNvCxnSpPr>
          <p:nvPr/>
        </p:nvCxnSpPr>
        <p:spPr bwMode="auto">
          <a:xfrm>
            <a:off x="3429000" y="4572000"/>
            <a:ext cx="533400" cy="1588"/>
          </a:xfrm>
          <a:prstGeom prst="line">
            <a:avLst/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" name="Straight Connector 6"/>
          <p:cNvCxnSpPr/>
          <p:nvPr/>
        </p:nvCxnSpPr>
        <p:spPr bwMode="auto">
          <a:xfrm>
            <a:off x="2895600" y="2971800"/>
            <a:ext cx="1447800" cy="1588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5540" name="TextBox 10"/>
          <p:cNvSpPr txBox="1">
            <a:spLocks noChangeArrowheads="1"/>
          </p:cNvSpPr>
          <p:nvPr/>
        </p:nvSpPr>
        <p:spPr bwMode="auto">
          <a:xfrm>
            <a:off x="4572000" y="4419600"/>
            <a:ext cx="40386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u="none"/>
              <a:t>Study how wide they are at the ground to determine base width</a:t>
            </a:r>
          </a:p>
        </p:txBody>
      </p:sp>
      <p:sp>
        <p:nvSpPr>
          <p:cNvPr id="65541" name="TextBox 11"/>
          <p:cNvSpPr txBox="1">
            <a:spLocks noChangeArrowheads="1"/>
          </p:cNvSpPr>
          <p:nvPr/>
        </p:nvSpPr>
        <p:spPr bwMode="auto">
          <a:xfrm>
            <a:off x="4648200" y="27432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u="none"/>
              <a:t>Determine how wide they are through their center leg and how square hipped they are</a:t>
            </a:r>
          </a:p>
        </p:txBody>
      </p:sp>
      <p:sp>
        <p:nvSpPr>
          <p:cNvPr id="65542" name="Rounded Rectangle 13"/>
          <p:cNvSpPr>
            <a:spLocks noChangeArrowheads="1"/>
          </p:cNvSpPr>
          <p:nvPr/>
        </p:nvSpPr>
        <p:spPr bwMode="auto">
          <a:xfrm rot="-912286">
            <a:off x="3108325" y="2339975"/>
            <a:ext cx="1028700" cy="547688"/>
          </a:xfrm>
          <a:prstGeom prst="roundRect">
            <a:avLst>
              <a:gd name="adj" fmla="val 16667"/>
            </a:avLst>
          </a:prstGeom>
          <a:noFill/>
          <a:ln w="25400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Arc 15"/>
          <p:cNvSpPr/>
          <p:nvPr/>
        </p:nvSpPr>
        <p:spPr bwMode="auto">
          <a:xfrm rot="11047165">
            <a:off x="2438400" y="1676400"/>
            <a:ext cx="609600" cy="1752600"/>
          </a:xfrm>
          <a:prstGeom prst="arc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5544" name="TextBox 16"/>
          <p:cNvSpPr txBox="1">
            <a:spLocks noChangeArrowheads="1"/>
          </p:cNvSpPr>
          <p:nvPr/>
        </p:nvSpPr>
        <p:spPr bwMode="auto">
          <a:xfrm>
            <a:off x="914400" y="990600"/>
            <a:ext cx="33528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 u="none"/>
              <a:t>Observe how much rib shape the female has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World Sheep Breeds</a:t>
            </a: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400"/>
              <a:t>Breeds of Sheep</a:t>
            </a:r>
          </a:p>
          <a:p>
            <a:pPr lvl="1" eaLnBrk="1" hangingPunct="1"/>
            <a:r>
              <a:rPr lang="en-US" sz="2400"/>
              <a:t>235 breeds world wide</a:t>
            </a:r>
          </a:p>
          <a:p>
            <a:pPr eaLnBrk="1" hangingPunct="1"/>
            <a:endParaRPr lang="en-US"/>
          </a:p>
        </p:txBody>
      </p:sp>
      <p:pic>
        <p:nvPicPr>
          <p:cNvPr id="18435" name="Picture 4" descr="BERG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133600"/>
            <a:ext cx="1752600" cy="160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914400" y="914400"/>
            <a:ext cx="7620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8437" name="Picture 6" descr="beulahs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057400"/>
            <a:ext cx="2971800" cy="2624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7" descr="BLKWELM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057400"/>
            <a:ext cx="3200400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8" descr="BRDRLEI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68863"/>
            <a:ext cx="2209800" cy="198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9" descr="calred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09800" y="4191000"/>
            <a:ext cx="262096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10" descr="cots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284538"/>
            <a:ext cx="2590800" cy="168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2" name="Picture 11" descr="devoncw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00800" y="4591050"/>
            <a:ext cx="274320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3" name="Picture 12" descr="Boreray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00600" y="5286375"/>
            <a:ext cx="21336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4" name="Picture 13" descr="HEBRI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6200" y="3429000"/>
            <a:ext cx="2133600" cy="199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5" name="Picture 14" descr="ram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91200" y="3733800"/>
            <a:ext cx="18796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45971-3627-4A29-B5F2-65F7FBAAA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Sheep Type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8098B-1DA3-49DD-9FB2-A5B0C70EFD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/>
              <a:t>Frame-</a:t>
            </a:r>
            <a:r>
              <a:rPr lang="en-US" dirty="0"/>
              <a:t> Sheep Genetics Lines that are selected for Growth, Skeletal Size (Frame), and Skeletal Design</a:t>
            </a:r>
          </a:p>
          <a:p>
            <a:r>
              <a:rPr lang="en-US" u="sng" dirty="0" err="1"/>
              <a:t>Wether</a:t>
            </a:r>
            <a:r>
              <a:rPr lang="en-US" u="sng" dirty="0"/>
              <a:t>-</a:t>
            </a:r>
            <a:r>
              <a:rPr lang="en-US" dirty="0"/>
              <a:t> Sheep Genetic Lines that are selected for carcass merit, meat production, market show lamb production</a:t>
            </a:r>
          </a:p>
        </p:txBody>
      </p:sp>
    </p:spTree>
    <p:extLst>
      <p:ext uri="{BB962C8B-B14F-4D97-AF65-F5344CB8AC3E}">
        <p14:creationId xmlns:p14="http://schemas.microsoft.com/office/powerpoint/2010/main" val="30902117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/>
              <a:t>US Sheep Breeds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67000"/>
            <a:ext cx="7772400" cy="3581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 dirty="0"/>
          </a:p>
          <a:p>
            <a:pPr eaLnBrk="1" hangingPunct="1"/>
            <a:r>
              <a:rPr lang="en-US" dirty="0"/>
              <a:t>Fine Wool Breeds</a:t>
            </a:r>
          </a:p>
          <a:p>
            <a:pPr eaLnBrk="1" hangingPunct="1"/>
            <a:r>
              <a:rPr lang="en-US" dirty="0"/>
              <a:t>Medium Wool Breeds</a:t>
            </a:r>
          </a:p>
          <a:p>
            <a:pPr eaLnBrk="1" hangingPunct="1"/>
            <a:r>
              <a:rPr lang="en-US" dirty="0"/>
              <a:t>Hair Breeds</a:t>
            </a:r>
          </a:p>
        </p:txBody>
      </p:sp>
      <p:sp>
        <p:nvSpPr>
          <p:cNvPr id="19459" name="Text Box 4"/>
          <p:cNvSpPr txBox="1">
            <a:spLocks noChangeArrowheads="1"/>
          </p:cNvSpPr>
          <p:nvPr/>
        </p:nvSpPr>
        <p:spPr bwMode="auto">
          <a:xfrm>
            <a:off x="228600" y="2514600"/>
            <a:ext cx="386092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Three Classifications</a:t>
            </a:r>
          </a:p>
        </p:txBody>
      </p:sp>
      <p:sp>
        <p:nvSpPr>
          <p:cNvPr id="19460" name="Line 5"/>
          <p:cNvSpPr>
            <a:spLocks noChangeShapeType="1"/>
          </p:cNvSpPr>
          <p:nvPr/>
        </p:nvSpPr>
        <p:spPr bwMode="auto">
          <a:xfrm>
            <a:off x="914400" y="914400"/>
            <a:ext cx="7620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1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4013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>
                <a:solidFill>
                  <a:schemeClr val="bg1"/>
                </a:solidFill>
              </a:rPr>
              <a:t>- 26 – 30 Breeds in US</a:t>
            </a:r>
          </a:p>
          <a:p>
            <a:r>
              <a:rPr lang="en-US" u="none">
                <a:solidFill>
                  <a:schemeClr val="bg1"/>
                </a:solidFill>
              </a:rPr>
              <a:t>- Only 8- 10 Industry Impact</a:t>
            </a:r>
            <a:r>
              <a:rPr lang="en-US" b="0" u="none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Suffolk e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7413"/>
            <a:ext cx="7924800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3" descr="Sufflok ram fro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0"/>
            <a:ext cx="5029200" cy="421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/>
              <a:t>Medium Wool Breeds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Developed: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Suffolk county England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Characteristics: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Black head and legs (Free of any wool)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Largest breed of sheep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Rams up to 350 </a:t>
            </a:r>
            <a:r>
              <a:rPr lang="en-US" sz="2000" dirty="0" err="1"/>
              <a:t>lbs</a:t>
            </a:r>
            <a:endParaRPr lang="en-US" sz="2000" dirty="0"/>
          </a:p>
          <a:p>
            <a:pPr lvl="2" eaLnBrk="1" hangingPunct="1">
              <a:lnSpc>
                <a:spcPct val="90000"/>
              </a:lnSpc>
            </a:pPr>
            <a:r>
              <a:rPr lang="en-US" sz="2000" dirty="0"/>
              <a:t>Ewe up to 250 </a:t>
            </a:r>
            <a:r>
              <a:rPr lang="en-US" sz="2000" dirty="0" err="1"/>
              <a:t>lbs</a:t>
            </a:r>
            <a:r>
              <a:rPr lang="en-US" sz="2000" dirty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Classification- Medium Wool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Noted For: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Rapid growth rates, and carcass traits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Meat Breed</a:t>
            </a:r>
          </a:p>
        </p:txBody>
      </p:sp>
      <p:sp>
        <p:nvSpPr>
          <p:cNvPr id="21507" name="Line 4"/>
          <p:cNvSpPr>
            <a:spLocks noChangeShapeType="1"/>
          </p:cNvSpPr>
          <p:nvPr/>
        </p:nvSpPr>
        <p:spPr bwMode="auto">
          <a:xfrm>
            <a:off x="914400" y="914400"/>
            <a:ext cx="7620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304800" y="1295400"/>
            <a:ext cx="160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Suffolk</a:t>
            </a:r>
          </a:p>
        </p:txBody>
      </p:sp>
      <p:pic>
        <p:nvPicPr>
          <p:cNvPr id="21509" name="Picture 6" descr="suffolk natl ew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219200"/>
            <a:ext cx="3048000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FFFF00"/>
      </a:dk1>
      <a:lt1>
        <a:srgbClr val="FFFFFF"/>
      </a:lt1>
      <a:dk2>
        <a:srgbClr val="FFFF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DADA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1314</TotalTime>
  <Words>1157</Words>
  <Application>Microsoft Office PowerPoint</Application>
  <PresentationFormat>On-screen Show (4:3)</PresentationFormat>
  <Paragraphs>319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1" baseType="lpstr">
      <vt:lpstr>Arial</vt:lpstr>
      <vt:lpstr>Arial Black</vt:lpstr>
      <vt:lpstr>Monotype Sorts</vt:lpstr>
      <vt:lpstr>Tahoma</vt:lpstr>
      <vt:lpstr>Times New Roman</vt:lpstr>
      <vt:lpstr>Default Design</vt:lpstr>
      <vt:lpstr>Breeding Sheep &amp; Breeding Goats</vt:lpstr>
      <vt:lpstr>Sheep Terminology</vt:lpstr>
      <vt:lpstr>Goat Terminology</vt:lpstr>
      <vt:lpstr>U.S. Sheep Breeds  </vt:lpstr>
      <vt:lpstr>World Sheep Breeds</vt:lpstr>
      <vt:lpstr>Sheep Type</vt:lpstr>
      <vt:lpstr>US Sheep Breeds</vt:lpstr>
      <vt:lpstr>PowerPoint Presentation</vt:lpstr>
      <vt:lpstr>Medium Wool Breeds</vt:lpstr>
      <vt:lpstr>PowerPoint Presentation</vt:lpstr>
      <vt:lpstr>PowerPoint Presentation</vt:lpstr>
      <vt:lpstr>Medium Wool Breeds</vt:lpstr>
      <vt:lpstr>PowerPoint Presentation</vt:lpstr>
      <vt:lpstr>Medium Wool Breeds</vt:lpstr>
      <vt:lpstr>PowerPoint Presentation</vt:lpstr>
      <vt:lpstr>Fine Wool Breeds</vt:lpstr>
      <vt:lpstr>PowerPoint Presentation</vt:lpstr>
      <vt:lpstr>Fine Wool Breeds</vt:lpstr>
      <vt:lpstr>PowerPoint Presentation</vt:lpstr>
      <vt:lpstr>Medium Wool Breeds</vt:lpstr>
      <vt:lpstr>PowerPoint Presentation</vt:lpstr>
      <vt:lpstr>Medium Wool Breeds</vt:lpstr>
      <vt:lpstr>Medium Wool Breeds</vt:lpstr>
      <vt:lpstr>PowerPoint Presentation</vt:lpstr>
      <vt:lpstr>Developed</vt:lpstr>
      <vt:lpstr>Hair Breeds</vt:lpstr>
      <vt:lpstr>PowerPoint Presentation</vt:lpstr>
      <vt:lpstr>Goat Breeds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Life Cycle of Breeding Ewe </vt:lpstr>
      <vt:lpstr>Breeding Patterns</vt:lpstr>
      <vt:lpstr>Scrapie</vt:lpstr>
      <vt:lpstr>Scrapie Susceptibility</vt:lpstr>
      <vt:lpstr>Scrapie Susceptibility Continued Codon 136</vt:lpstr>
      <vt:lpstr>Spider Gene</vt:lpstr>
      <vt:lpstr>Performance Evaluation</vt:lpstr>
      <vt:lpstr>Phenotypic Evaluation</vt:lpstr>
      <vt:lpstr>PowerPoint Presentation</vt:lpstr>
    </vt:vector>
  </TitlesOfParts>
  <Company>SDSU - ARS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U.S. Beef Breeds</dc:title>
  <dc:creator>Kelly Bruns</dc:creator>
  <cp:lastModifiedBy>Jared Jackson</cp:lastModifiedBy>
  <cp:revision>48</cp:revision>
  <dcterms:created xsi:type="dcterms:W3CDTF">2001-09-12T20:43:28Z</dcterms:created>
  <dcterms:modified xsi:type="dcterms:W3CDTF">2017-08-17T02:45:06Z</dcterms:modified>
</cp:coreProperties>
</file>